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tags/tag5.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3.xml" ContentType="application/vnd.openxmlformats-officedocument.presentationml.tags+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notesSlides/notesSlide15.xml" ContentType="application/vnd.openxmlformats-officedocument.presentationml.notesSlide+xml"/>
  <Override PartName="/ppt/tags/tag95.xml" ContentType="application/vnd.openxmlformats-officedocument.presentationml.tags+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tags/tag91.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89.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 id="2147483948" r:id="rId2"/>
    <p:sldMasterId id="2147483960" r:id="rId3"/>
    <p:sldMasterId id="2147483972" r:id="rId4"/>
  </p:sldMasterIdLst>
  <p:notesMasterIdLst>
    <p:notesMasterId r:id="rId24"/>
  </p:notesMasterIdLst>
  <p:sldIdLst>
    <p:sldId id="287" r:id="rId5"/>
    <p:sldId id="276" r:id="rId6"/>
    <p:sldId id="259" r:id="rId7"/>
    <p:sldId id="256" r:id="rId8"/>
    <p:sldId id="269" r:id="rId9"/>
    <p:sldId id="270" r:id="rId10"/>
    <p:sldId id="288" r:id="rId11"/>
    <p:sldId id="289" r:id="rId12"/>
    <p:sldId id="282" r:id="rId13"/>
    <p:sldId id="277" r:id="rId14"/>
    <p:sldId id="278" r:id="rId15"/>
    <p:sldId id="279" r:id="rId16"/>
    <p:sldId id="281" r:id="rId17"/>
    <p:sldId id="283" r:id="rId18"/>
    <p:sldId id="284" r:id="rId19"/>
    <p:sldId id="285" r:id="rId20"/>
    <p:sldId id="286" r:id="rId21"/>
    <p:sldId id="262" r:id="rId22"/>
    <p:sldId id="275"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8480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3" autoAdjust="0"/>
    <p:restoredTop sz="91173" autoAdjust="0"/>
  </p:normalViewPr>
  <p:slideViewPr>
    <p:cSldViewPr>
      <p:cViewPr>
        <p:scale>
          <a:sx n="90" d="100"/>
          <a:sy n="90" d="100"/>
        </p:scale>
        <p:origin x="-408" y="-14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F0BF38-3D5D-4B27-B996-9F65D1EA8FBE}" type="datetimeFigureOut">
              <a:rPr lang="en-US" smtClean="0"/>
              <a:pPr/>
              <a:t>10/7/2013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416BB3-052A-41D6-B225-70380493745E}" type="slidenum">
              <a:rPr lang="en-US" smtClean="0"/>
              <a:pPr/>
              <a:t>‹#›</a:t>
            </a:fld>
            <a:endParaRPr lang="en-US"/>
          </a:p>
        </p:txBody>
      </p:sp>
    </p:spTree>
    <p:extLst>
      <p:ext uri="{BB962C8B-B14F-4D97-AF65-F5344CB8AC3E}">
        <p14:creationId xmlns:p14="http://schemas.microsoft.com/office/powerpoint/2010/main" xmlns="" val="2691744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name is Pebbles.</a:t>
            </a:r>
            <a:r>
              <a:rPr lang="en-US" baseline="0" dirty="0" smtClean="0"/>
              <a:t> Today I want to show you around a rock and gem show. A rock and gem show is a place where people buy and sell different kinds of rocks. We will see and hear what the customers and sellers do and say at a gem show.</a:t>
            </a:r>
            <a:endParaRPr lang="en-US" dirty="0"/>
          </a:p>
        </p:txBody>
      </p:sp>
      <p:sp>
        <p:nvSpPr>
          <p:cNvPr id="4" name="Slide Number Placeholder 3"/>
          <p:cNvSpPr>
            <a:spLocks noGrp="1"/>
          </p:cNvSpPr>
          <p:nvPr>
            <p:ph type="sldNum" sz="quarter" idx="10"/>
          </p:nvPr>
        </p:nvSpPr>
        <p:spPr/>
        <p:txBody>
          <a:bodyPr/>
          <a:lstStyle/>
          <a:p>
            <a:fld id="{3A416BB3-052A-41D6-B225-70380493745E}" type="slidenum">
              <a:rPr lang="en-US" smtClean="0"/>
              <a:pPr/>
              <a:t>2</a:t>
            </a:fld>
            <a:endParaRPr lang="en-US"/>
          </a:p>
        </p:txBody>
      </p:sp>
    </p:spTree>
    <p:extLst>
      <p:ext uri="{BB962C8B-B14F-4D97-AF65-F5344CB8AC3E}">
        <p14:creationId xmlns:p14="http://schemas.microsoft.com/office/powerpoint/2010/main" xmlns="" val="235676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Buyer</a:t>
            </a:r>
            <a:r>
              <a:rPr lang="en-US" sz="1200" kern="1200" dirty="0" smtClean="0">
                <a:solidFill>
                  <a:schemeClr val="tx1"/>
                </a:solidFill>
                <a:effectLst/>
                <a:latin typeface="+mn-lt"/>
                <a:ea typeface="+mn-ea"/>
                <a:cs typeface="+mn-cs"/>
              </a:rPr>
              <a:t>: Yes, this</a:t>
            </a:r>
            <a:r>
              <a:rPr lang="en-US" sz="1200" kern="1200" baseline="0" dirty="0" smtClean="0">
                <a:solidFill>
                  <a:schemeClr val="tx1"/>
                </a:solidFill>
                <a:effectLst/>
                <a:latin typeface="+mn-lt"/>
                <a:ea typeface="+mn-ea"/>
                <a:cs typeface="+mn-cs"/>
              </a:rPr>
              <a:t> is the one I want to see.</a:t>
            </a:r>
            <a:endParaRPr lang="en-US" dirty="0" smtClean="0">
              <a:effectLst/>
            </a:endParaRPr>
          </a:p>
          <a:p>
            <a:r>
              <a:rPr lang="en-US" sz="1200" b="1" kern="1200" dirty="0" smtClean="0">
                <a:solidFill>
                  <a:schemeClr val="tx1"/>
                </a:solidFill>
                <a:effectLst/>
                <a:latin typeface="+mn-lt"/>
                <a:ea typeface="+mn-ea"/>
                <a:cs typeface="+mn-cs"/>
              </a:rPr>
              <a:t>Exhibitor</a:t>
            </a:r>
            <a:r>
              <a:rPr lang="en-US" sz="1200" kern="1200" dirty="0" smtClean="0">
                <a:solidFill>
                  <a:schemeClr val="tx1"/>
                </a:solidFill>
                <a:effectLst/>
                <a:latin typeface="+mn-lt"/>
                <a:ea typeface="+mn-ea"/>
                <a:cs typeface="+mn-cs"/>
              </a:rPr>
              <a:t>: Do you want to buy this </a:t>
            </a:r>
            <a:r>
              <a:rPr lang="en-US" sz="1200" kern="1200" smtClean="0">
                <a:solidFill>
                  <a:schemeClr val="tx1"/>
                </a:solidFill>
                <a:effectLst/>
                <a:latin typeface="+mn-lt"/>
                <a:ea typeface="+mn-ea"/>
                <a:cs typeface="+mn-cs"/>
              </a:rPr>
              <a:t>one?</a:t>
            </a:r>
            <a:endParaRPr lang="en-US" dirty="0" smtClean="0">
              <a:effectLst/>
            </a:endParaRPr>
          </a:p>
        </p:txBody>
      </p:sp>
      <p:sp>
        <p:nvSpPr>
          <p:cNvPr id="4" name="Slide Number Placeholder 3"/>
          <p:cNvSpPr>
            <a:spLocks noGrp="1"/>
          </p:cNvSpPr>
          <p:nvPr>
            <p:ph type="sldNum" sz="quarter" idx="10"/>
          </p:nvPr>
        </p:nvSpPr>
        <p:spPr/>
        <p:txBody>
          <a:bodyPr/>
          <a:lstStyle/>
          <a:p>
            <a:fld id="{3A416BB3-052A-41D6-B225-70380493745E}" type="slidenum">
              <a:rPr lang="en-US" smtClean="0"/>
              <a:pPr/>
              <a:t>11</a:t>
            </a:fld>
            <a:endParaRPr lang="en-US"/>
          </a:p>
        </p:txBody>
      </p:sp>
    </p:spTree>
    <p:extLst>
      <p:ext uri="{BB962C8B-B14F-4D97-AF65-F5344CB8AC3E}">
        <p14:creationId xmlns:p14="http://schemas.microsoft.com/office/powerpoint/2010/main" xmlns="" val="1003090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Buyer</a:t>
            </a:r>
            <a:r>
              <a:rPr lang="en-US" sz="1200" kern="1200" dirty="0" smtClean="0">
                <a:solidFill>
                  <a:schemeClr val="tx1"/>
                </a:solidFill>
                <a:effectLst/>
                <a:latin typeface="+mn-lt"/>
                <a:ea typeface="+mn-ea"/>
                <a:cs typeface="+mn-cs"/>
              </a:rPr>
              <a:t>: I don’t know what I want to buy yet.</a:t>
            </a:r>
            <a:endParaRPr lang="en-US" dirty="0">
              <a:effectLst/>
            </a:endParaRPr>
          </a:p>
        </p:txBody>
      </p:sp>
      <p:sp>
        <p:nvSpPr>
          <p:cNvPr id="4" name="Slide Number Placeholder 3"/>
          <p:cNvSpPr>
            <a:spLocks noGrp="1"/>
          </p:cNvSpPr>
          <p:nvPr>
            <p:ph type="sldNum" sz="quarter" idx="10"/>
          </p:nvPr>
        </p:nvSpPr>
        <p:spPr/>
        <p:txBody>
          <a:bodyPr/>
          <a:lstStyle/>
          <a:p>
            <a:fld id="{3A416BB3-052A-41D6-B225-70380493745E}" type="slidenum">
              <a:rPr lang="en-US" smtClean="0"/>
              <a:pPr/>
              <a:t>12</a:t>
            </a:fld>
            <a:endParaRPr lang="en-US"/>
          </a:p>
        </p:txBody>
      </p:sp>
    </p:spTree>
    <p:extLst>
      <p:ext uri="{BB962C8B-B14F-4D97-AF65-F5344CB8AC3E}">
        <p14:creationId xmlns:p14="http://schemas.microsoft.com/office/powerpoint/2010/main" xmlns="" val="1003090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 Here are a</a:t>
            </a:r>
            <a:r>
              <a:rPr lang="en-US" baseline="0" dirty="0" smtClean="0">
                <a:effectLst/>
              </a:rPr>
              <a:t> couple more women at the gem show”</a:t>
            </a:r>
          </a:p>
          <a:p>
            <a:r>
              <a:rPr lang="en-US" baseline="0" dirty="0" smtClean="0">
                <a:effectLst/>
              </a:rPr>
              <a:t>Lady1: “I would like to see some obsidian.”</a:t>
            </a:r>
            <a:endParaRPr lang="en-US" dirty="0">
              <a:effectLst/>
            </a:endParaRPr>
          </a:p>
        </p:txBody>
      </p:sp>
      <p:sp>
        <p:nvSpPr>
          <p:cNvPr id="4" name="Slide Number Placeholder 3"/>
          <p:cNvSpPr>
            <a:spLocks noGrp="1"/>
          </p:cNvSpPr>
          <p:nvPr>
            <p:ph type="sldNum" sz="quarter" idx="10"/>
          </p:nvPr>
        </p:nvSpPr>
        <p:spPr/>
        <p:txBody>
          <a:bodyPr/>
          <a:lstStyle/>
          <a:p>
            <a:fld id="{3A416BB3-052A-41D6-B225-70380493745E}" type="slidenum">
              <a:rPr lang="en-US" smtClean="0"/>
              <a:pPr/>
              <a:t>13</a:t>
            </a:fld>
            <a:endParaRPr lang="en-US"/>
          </a:p>
        </p:txBody>
      </p:sp>
    </p:spTree>
    <p:extLst>
      <p:ext uri="{BB962C8B-B14F-4D97-AF65-F5344CB8AC3E}">
        <p14:creationId xmlns:p14="http://schemas.microsoft.com/office/powerpoint/2010/main" xmlns="" val="1003090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Lady #2: “ I do not have obsidian</a:t>
            </a:r>
            <a:r>
              <a:rPr lang="en-US" baseline="0" dirty="0" smtClean="0">
                <a:effectLst/>
              </a:rPr>
              <a:t>. Would you like to see some granite?”</a:t>
            </a:r>
            <a:endParaRPr lang="en-US" dirty="0">
              <a:effectLst/>
            </a:endParaRPr>
          </a:p>
        </p:txBody>
      </p:sp>
      <p:sp>
        <p:nvSpPr>
          <p:cNvPr id="4" name="Slide Number Placeholder 3"/>
          <p:cNvSpPr>
            <a:spLocks noGrp="1"/>
          </p:cNvSpPr>
          <p:nvPr>
            <p:ph type="sldNum" sz="quarter" idx="10"/>
          </p:nvPr>
        </p:nvSpPr>
        <p:spPr/>
        <p:txBody>
          <a:bodyPr/>
          <a:lstStyle/>
          <a:p>
            <a:fld id="{3A416BB3-052A-41D6-B225-70380493745E}" type="slidenum">
              <a:rPr lang="en-US" smtClean="0"/>
              <a:pPr/>
              <a:t>14</a:t>
            </a:fld>
            <a:endParaRPr lang="en-US"/>
          </a:p>
        </p:txBody>
      </p:sp>
    </p:spTree>
    <p:extLst>
      <p:ext uri="{BB962C8B-B14F-4D97-AF65-F5344CB8AC3E}">
        <p14:creationId xmlns:p14="http://schemas.microsoft.com/office/powerpoint/2010/main" xmlns="" val="1003090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Lady#1:”Yes, I would like to see a</a:t>
            </a:r>
            <a:r>
              <a:rPr lang="en-US" baseline="0" dirty="0" smtClean="0">
                <a:effectLst/>
              </a:rPr>
              <a:t> small piece of granite.</a:t>
            </a:r>
            <a:r>
              <a:rPr lang="en-US" dirty="0" smtClean="0">
                <a:effectLst/>
              </a:rPr>
              <a:t>”</a:t>
            </a:r>
            <a:endParaRPr lang="en-US" dirty="0">
              <a:effectLst/>
            </a:endParaRPr>
          </a:p>
        </p:txBody>
      </p:sp>
      <p:sp>
        <p:nvSpPr>
          <p:cNvPr id="4" name="Slide Number Placeholder 3"/>
          <p:cNvSpPr>
            <a:spLocks noGrp="1"/>
          </p:cNvSpPr>
          <p:nvPr>
            <p:ph type="sldNum" sz="quarter" idx="10"/>
          </p:nvPr>
        </p:nvSpPr>
        <p:spPr/>
        <p:txBody>
          <a:bodyPr/>
          <a:lstStyle/>
          <a:p>
            <a:fld id="{3A416BB3-052A-41D6-B225-70380493745E}" type="slidenum">
              <a:rPr lang="en-US" smtClean="0"/>
              <a:pPr/>
              <a:t>15</a:t>
            </a:fld>
            <a:endParaRPr lang="en-US"/>
          </a:p>
        </p:txBody>
      </p:sp>
    </p:spTree>
    <p:extLst>
      <p:ext uri="{BB962C8B-B14F-4D97-AF65-F5344CB8AC3E}">
        <p14:creationId xmlns:p14="http://schemas.microsoft.com/office/powerpoint/2010/main" xmlns="" val="1003090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Lady#2: “Would</a:t>
            </a:r>
            <a:r>
              <a:rPr lang="en-US" baseline="0" dirty="0" smtClean="0">
                <a:effectLst/>
              </a:rPr>
              <a:t> you like to buy this small piece?”</a:t>
            </a:r>
            <a:endParaRPr lang="en-US" dirty="0">
              <a:effectLst/>
            </a:endParaRPr>
          </a:p>
        </p:txBody>
      </p:sp>
      <p:sp>
        <p:nvSpPr>
          <p:cNvPr id="4" name="Slide Number Placeholder 3"/>
          <p:cNvSpPr>
            <a:spLocks noGrp="1"/>
          </p:cNvSpPr>
          <p:nvPr>
            <p:ph type="sldNum" sz="quarter" idx="10"/>
          </p:nvPr>
        </p:nvSpPr>
        <p:spPr/>
        <p:txBody>
          <a:bodyPr/>
          <a:lstStyle/>
          <a:p>
            <a:fld id="{3A416BB3-052A-41D6-B225-70380493745E}" type="slidenum">
              <a:rPr lang="en-US" smtClean="0"/>
              <a:pPr/>
              <a:t>16</a:t>
            </a:fld>
            <a:endParaRPr lang="en-US"/>
          </a:p>
        </p:txBody>
      </p:sp>
    </p:spTree>
    <p:extLst>
      <p:ext uri="{BB962C8B-B14F-4D97-AF65-F5344CB8AC3E}">
        <p14:creationId xmlns:p14="http://schemas.microsoft.com/office/powerpoint/2010/main" xmlns="" val="1003090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Lady#1:”Yes, thank you very much! Bye!”</a:t>
            </a:r>
            <a:endParaRPr lang="en-US" dirty="0">
              <a:effectLst/>
            </a:endParaRPr>
          </a:p>
        </p:txBody>
      </p:sp>
      <p:sp>
        <p:nvSpPr>
          <p:cNvPr id="4" name="Slide Number Placeholder 3"/>
          <p:cNvSpPr>
            <a:spLocks noGrp="1"/>
          </p:cNvSpPr>
          <p:nvPr>
            <p:ph type="sldNum" sz="quarter" idx="10"/>
          </p:nvPr>
        </p:nvSpPr>
        <p:spPr/>
        <p:txBody>
          <a:bodyPr/>
          <a:lstStyle/>
          <a:p>
            <a:fld id="{3A416BB3-052A-41D6-B225-70380493745E}" type="slidenum">
              <a:rPr lang="en-US" smtClean="0"/>
              <a:pPr/>
              <a:t>17</a:t>
            </a:fld>
            <a:endParaRPr lang="en-US"/>
          </a:p>
        </p:txBody>
      </p:sp>
    </p:spTree>
    <p:extLst>
      <p:ext uri="{BB962C8B-B14F-4D97-AF65-F5344CB8AC3E}">
        <p14:creationId xmlns:p14="http://schemas.microsoft.com/office/powerpoint/2010/main" xmlns="" val="1003090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Thank You</a:t>
            </a:r>
            <a:r>
              <a:rPr lang="en-US" baseline="0" dirty="0" smtClean="0"/>
              <a:t> for coming to my rock and gem show today! Now that you know about gem shows, you can have one of your own! </a:t>
            </a:r>
            <a:r>
              <a:rPr lang="en-US" b="0" baseline="0" dirty="0" smtClean="0"/>
              <a:t>B</a:t>
            </a:r>
            <a:r>
              <a:rPr lang="en-US" baseline="0" dirty="0" smtClean="0"/>
              <a:t>uying and selling beautiful rocks, gems, and minerals can be a lot of fun!” </a:t>
            </a:r>
            <a:endParaRPr lang="en-US" dirty="0"/>
          </a:p>
        </p:txBody>
      </p:sp>
      <p:sp>
        <p:nvSpPr>
          <p:cNvPr id="4" name="Slide Number Placeholder 3"/>
          <p:cNvSpPr>
            <a:spLocks noGrp="1"/>
          </p:cNvSpPr>
          <p:nvPr>
            <p:ph type="sldNum" sz="quarter" idx="10"/>
          </p:nvPr>
        </p:nvSpPr>
        <p:spPr/>
        <p:txBody>
          <a:bodyPr/>
          <a:lstStyle/>
          <a:p>
            <a:fld id="{3A416BB3-052A-41D6-B225-70380493745E}" type="slidenum">
              <a:rPr lang="en-US" smtClean="0"/>
              <a:pPr/>
              <a:t>18</a:t>
            </a:fld>
            <a:endParaRPr lang="en-US"/>
          </a:p>
        </p:txBody>
      </p:sp>
    </p:spTree>
    <p:extLst>
      <p:ext uri="{BB962C8B-B14F-4D97-AF65-F5344CB8AC3E}">
        <p14:creationId xmlns:p14="http://schemas.microsoft.com/office/powerpoint/2010/main" xmlns="" val="3827878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416BB3-052A-41D6-B225-70380493745E}" type="slidenum">
              <a:rPr lang="en-US" smtClean="0"/>
              <a:pPr/>
              <a:t>19</a:t>
            </a:fld>
            <a:endParaRPr lang="en-US"/>
          </a:p>
        </p:txBody>
      </p:sp>
    </p:spTree>
    <p:extLst>
      <p:ext uri="{BB962C8B-B14F-4D97-AF65-F5344CB8AC3E}">
        <p14:creationId xmlns:p14="http://schemas.microsoft.com/office/powerpoint/2010/main" xmlns="" val="199149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of all, let’s look at some gems, rocks, and minerals. There are so many different kinds and they can be described in so many ways! Some can be described as: smooth, rough, speckled, striped, large, or small! Can you help me describe these rocks? Which rock is smooth, rough, speckled, striped, large, and which is small?“</a:t>
            </a:r>
            <a:endParaRPr lang="en-US" dirty="0"/>
          </a:p>
        </p:txBody>
      </p:sp>
      <p:sp>
        <p:nvSpPr>
          <p:cNvPr id="4" name="Slide Number Placeholder 3"/>
          <p:cNvSpPr>
            <a:spLocks noGrp="1"/>
          </p:cNvSpPr>
          <p:nvPr>
            <p:ph type="sldNum" sz="quarter" idx="10"/>
          </p:nvPr>
        </p:nvSpPr>
        <p:spPr/>
        <p:txBody>
          <a:bodyPr/>
          <a:lstStyle/>
          <a:p>
            <a:fld id="{3A416BB3-052A-41D6-B225-70380493745E}" type="slidenum">
              <a:rPr lang="en-US" smtClean="0"/>
              <a:pPr/>
              <a:t>3</a:t>
            </a:fld>
            <a:endParaRPr lang="en-US"/>
          </a:p>
        </p:txBody>
      </p:sp>
    </p:spTree>
    <p:extLst>
      <p:ext uri="{BB962C8B-B14F-4D97-AF65-F5344CB8AC3E}">
        <p14:creationId xmlns:p14="http://schemas.microsoft.com/office/powerpoint/2010/main" xmlns="" val="409786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rock and gem show!</a:t>
            </a:r>
            <a:r>
              <a:rPr lang="en-US" baseline="0" dirty="0" smtClean="0"/>
              <a:t> </a:t>
            </a:r>
            <a:r>
              <a:rPr lang="en-US" dirty="0" smtClean="0"/>
              <a:t>Here</a:t>
            </a:r>
            <a:r>
              <a:rPr lang="en-US" baseline="0" dirty="0" smtClean="0"/>
              <a:t> are two people attending the show! One woman is the buyer and one woman is the seller. Can you guess which woman is the buyer and which is the seller?”…</a:t>
            </a:r>
            <a:endParaRPr lang="en-US" dirty="0"/>
          </a:p>
        </p:txBody>
      </p:sp>
      <p:sp>
        <p:nvSpPr>
          <p:cNvPr id="4" name="Slide Number Placeholder 3"/>
          <p:cNvSpPr>
            <a:spLocks noGrp="1"/>
          </p:cNvSpPr>
          <p:nvPr>
            <p:ph type="sldNum" sz="quarter" idx="10"/>
          </p:nvPr>
        </p:nvSpPr>
        <p:spPr/>
        <p:txBody>
          <a:bodyPr/>
          <a:lstStyle/>
          <a:p>
            <a:fld id="{3A416BB3-052A-41D6-B225-70380493745E}" type="slidenum">
              <a:rPr lang="en-US" smtClean="0"/>
              <a:pPr/>
              <a:t>4</a:t>
            </a:fld>
            <a:endParaRPr lang="en-US"/>
          </a:p>
        </p:txBody>
      </p:sp>
    </p:spTree>
    <p:extLst>
      <p:ext uri="{BB962C8B-B14F-4D97-AF65-F5344CB8AC3E}">
        <p14:creationId xmlns:p14="http://schemas.microsoft.com/office/powerpoint/2010/main" xmlns="" val="1003090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Lets listen to hear what they are saying to each other!”</a:t>
            </a:r>
            <a:endParaRPr lang="en-US" dirty="0"/>
          </a:p>
        </p:txBody>
      </p:sp>
      <p:sp>
        <p:nvSpPr>
          <p:cNvPr id="4" name="Slide Number Placeholder 3"/>
          <p:cNvSpPr>
            <a:spLocks noGrp="1"/>
          </p:cNvSpPr>
          <p:nvPr>
            <p:ph type="sldNum" sz="quarter" idx="10"/>
          </p:nvPr>
        </p:nvSpPr>
        <p:spPr/>
        <p:txBody>
          <a:bodyPr/>
          <a:lstStyle/>
          <a:p>
            <a:fld id="{3A416BB3-052A-41D6-B225-70380493745E}" type="slidenum">
              <a:rPr lang="en-US" smtClean="0"/>
              <a:pPr/>
              <a:t>5</a:t>
            </a:fld>
            <a:endParaRPr lang="en-US"/>
          </a:p>
        </p:txBody>
      </p:sp>
    </p:spTree>
    <p:extLst>
      <p:ext uri="{BB962C8B-B14F-4D97-AF65-F5344CB8AC3E}">
        <p14:creationId xmlns:p14="http://schemas.microsoft.com/office/powerpoint/2010/main" xmlns="" val="1003090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Lady</a:t>
            </a:r>
            <a:r>
              <a:rPr lang="en-US" baseline="0" dirty="0" smtClean="0"/>
              <a:t> #1: “Hello, What would you like to see?”</a:t>
            </a:r>
          </a:p>
          <a:p>
            <a:r>
              <a:rPr lang="en-US" baseline="0" dirty="0" smtClean="0"/>
              <a:t>Lady #2: “ I would like to see a black and shiny rock.”</a:t>
            </a:r>
            <a:endParaRPr lang="en-US" dirty="0"/>
          </a:p>
        </p:txBody>
      </p:sp>
      <p:sp>
        <p:nvSpPr>
          <p:cNvPr id="4" name="Slide Number Placeholder 3"/>
          <p:cNvSpPr>
            <a:spLocks noGrp="1"/>
          </p:cNvSpPr>
          <p:nvPr>
            <p:ph type="sldNum" sz="quarter" idx="10"/>
          </p:nvPr>
        </p:nvSpPr>
        <p:spPr/>
        <p:txBody>
          <a:bodyPr/>
          <a:lstStyle/>
          <a:p>
            <a:fld id="{3A416BB3-052A-41D6-B225-70380493745E}" type="slidenum">
              <a:rPr lang="en-US" smtClean="0"/>
              <a:pPr/>
              <a:t>6</a:t>
            </a:fld>
            <a:endParaRPr lang="en-US"/>
          </a:p>
        </p:txBody>
      </p:sp>
    </p:spTree>
    <p:extLst>
      <p:ext uri="{BB962C8B-B14F-4D97-AF65-F5344CB8AC3E}">
        <p14:creationId xmlns:p14="http://schemas.microsoft.com/office/powerpoint/2010/main" xmlns="" val="1003090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Lady #1: “Here</a:t>
            </a:r>
            <a:r>
              <a:rPr lang="en-US" baseline="0" dirty="0" smtClean="0"/>
              <a:t> is a black and shiny rock! Would you like to buy it?”</a:t>
            </a:r>
            <a:endParaRPr lang="en-US" dirty="0" smtClean="0"/>
          </a:p>
          <a:p>
            <a:r>
              <a:rPr lang="en-US" dirty="0" smtClean="0"/>
              <a:t>Lady</a:t>
            </a:r>
            <a:r>
              <a:rPr lang="en-US" baseline="0" dirty="0" smtClean="0"/>
              <a:t> #2: “Yes, I would like to buy this one please.”</a:t>
            </a:r>
            <a:endParaRPr lang="en-US" dirty="0"/>
          </a:p>
        </p:txBody>
      </p:sp>
      <p:sp>
        <p:nvSpPr>
          <p:cNvPr id="4" name="Slide Number Placeholder 3"/>
          <p:cNvSpPr>
            <a:spLocks noGrp="1"/>
          </p:cNvSpPr>
          <p:nvPr>
            <p:ph type="sldNum" sz="quarter" idx="10"/>
          </p:nvPr>
        </p:nvSpPr>
        <p:spPr/>
        <p:txBody>
          <a:bodyPr/>
          <a:lstStyle/>
          <a:p>
            <a:fld id="{3A416BB3-052A-41D6-B225-70380493745E}" type="slidenum">
              <a:rPr lang="en-US" smtClean="0"/>
              <a:pPr/>
              <a:t>7</a:t>
            </a:fld>
            <a:endParaRPr lang="en-US"/>
          </a:p>
        </p:txBody>
      </p:sp>
    </p:spTree>
    <p:extLst>
      <p:ext uri="{BB962C8B-B14F-4D97-AF65-F5344CB8AC3E}">
        <p14:creationId xmlns:p14="http://schemas.microsoft.com/office/powerpoint/2010/main" xmlns="" val="1003090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Lady</a:t>
            </a:r>
            <a:r>
              <a:rPr lang="en-US" baseline="0" dirty="0" smtClean="0"/>
              <a:t> #1: “You need to pay the cashier. Thank you for coming.”</a:t>
            </a:r>
          </a:p>
          <a:p>
            <a:r>
              <a:rPr lang="en-US" baseline="0" dirty="0" smtClean="0"/>
              <a:t>Lady #2: “ Thank you”</a:t>
            </a:r>
            <a:endParaRPr lang="en-US" dirty="0"/>
          </a:p>
        </p:txBody>
      </p:sp>
      <p:sp>
        <p:nvSpPr>
          <p:cNvPr id="4" name="Slide Number Placeholder 3"/>
          <p:cNvSpPr>
            <a:spLocks noGrp="1"/>
          </p:cNvSpPr>
          <p:nvPr>
            <p:ph type="sldNum" sz="quarter" idx="10"/>
          </p:nvPr>
        </p:nvSpPr>
        <p:spPr/>
        <p:txBody>
          <a:bodyPr/>
          <a:lstStyle/>
          <a:p>
            <a:fld id="{3A416BB3-052A-41D6-B225-70380493745E}" type="slidenum">
              <a:rPr lang="en-US" smtClean="0"/>
              <a:pPr/>
              <a:t>8</a:t>
            </a:fld>
            <a:endParaRPr lang="en-US"/>
          </a:p>
        </p:txBody>
      </p:sp>
    </p:spTree>
    <p:extLst>
      <p:ext uri="{BB962C8B-B14F-4D97-AF65-F5344CB8AC3E}">
        <p14:creationId xmlns:p14="http://schemas.microsoft.com/office/powerpoint/2010/main" xmlns="" val="100309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listen to two more people talking at the gem show. One is the buyer and one is the seller.”</a:t>
            </a:r>
            <a:endParaRPr lang="en-US" dirty="0"/>
          </a:p>
        </p:txBody>
      </p:sp>
      <p:sp>
        <p:nvSpPr>
          <p:cNvPr id="4" name="Slide Number Placeholder 3"/>
          <p:cNvSpPr>
            <a:spLocks noGrp="1"/>
          </p:cNvSpPr>
          <p:nvPr>
            <p:ph type="sldNum" sz="quarter" idx="10"/>
          </p:nvPr>
        </p:nvSpPr>
        <p:spPr/>
        <p:txBody>
          <a:bodyPr/>
          <a:lstStyle/>
          <a:p>
            <a:fld id="{3A416BB3-052A-41D6-B225-70380493745E}" type="slidenum">
              <a:rPr lang="en-US" smtClean="0"/>
              <a:pPr/>
              <a:t>9</a:t>
            </a:fld>
            <a:endParaRPr lang="en-US"/>
          </a:p>
        </p:txBody>
      </p:sp>
    </p:spTree>
    <p:extLst>
      <p:ext uri="{BB962C8B-B14F-4D97-AF65-F5344CB8AC3E}">
        <p14:creationId xmlns:p14="http://schemas.microsoft.com/office/powerpoint/2010/main" xmlns="" val="2356769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Buyer</a:t>
            </a:r>
            <a:r>
              <a:rPr lang="en-US" sz="1200" kern="1200" dirty="0" smtClean="0">
                <a:solidFill>
                  <a:schemeClr val="tx1"/>
                </a:solidFill>
                <a:effectLst/>
                <a:latin typeface="+mn-lt"/>
                <a:ea typeface="+mn-ea"/>
                <a:cs typeface="+mn-cs"/>
              </a:rPr>
              <a:t>: I want to see this necklace please.</a:t>
            </a:r>
            <a:endParaRPr lang="en-US" dirty="0" smtClean="0">
              <a:effectLst/>
            </a:endParaRPr>
          </a:p>
          <a:p>
            <a:r>
              <a:rPr lang="en-US" sz="1200" b="1" kern="1200" dirty="0" smtClean="0">
                <a:solidFill>
                  <a:schemeClr val="tx1"/>
                </a:solidFill>
                <a:effectLst/>
                <a:latin typeface="+mn-lt"/>
                <a:ea typeface="+mn-ea"/>
                <a:cs typeface="+mn-cs"/>
              </a:rPr>
              <a:t>Exhibitor</a:t>
            </a:r>
            <a:r>
              <a:rPr lang="en-US" sz="1200" kern="1200" dirty="0" smtClean="0">
                <a:solidFill>
                  <a:schemeClr val="tx1"/>
                </a:solidFill>
                <a:effectLst/>
                <a:latin typeface="+mn-lt"/>
                <a:ea typeface="+mn-ea"/>
                <a:cs typeface="+mn-cs"/>
              </a:rPr>
              <a:t>: You want to see this silver one?</a:t>
            </a:r>
            <a:endParaRPr lang="en-US" dirty="0" smtClean="0">
              <a:effectLst/>
            </a:endParaRPr>
          </a:p>
          <a:p>
            <a:endParaRPr lang="en-US" dirty="0" smtClean="0">
              <a:effectLst/>
            </a:endParaRPr>
          </a:p>
        </p:txBody>
      </p:sp>
      <p:sp>
        <p:nvSpPr>
          <p:cNvPr id="4" name="Slide Number Placeholder 3"/>
          <p:cNvSpPr>
            <a:spLocks noGrp="1"/>
          </p:cNvSpPr>
          <p:nvPr>
            <p:ph type="sldNum" sz="quarter" idx="10"/>
          </p:nvPr>
        </p:nvSpPr>
        <p:spPr/>
        <p:txBody>
          <a:bodyPr/>
          <a:lstStyle/>
          <a:p>
            <a:fld id="{3A416BB3-052A-41D6-B225-70380493745E}" type="slidenum">
              <a:rPr lang="en-US" smtClean="0"/>
              <a:pPr/>
              <a:t>10</a:t>
            </a:fld>
            <a:endParaRPr lang="en-US"/>
          </a:p>
        </p:txBody>
      </p:sp>
    </p:spTree>
    <p:extLst>
      <p:ext uri="{BB962C8B-B14F-4D97-AF65-F5344CB8AC3E}">
        <p14:creationId xmlns:p14="http://schemas.microsoft.com/office/powerpoint/2010/main" xmlns="" val="1003090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p:txBody>
          <a:bodyPr/>
          <a:lstStyle/>
          <a:p>
            <a:fld id="{85B589B9-F387-4526-B02F-0639AEBDFADD}" type="datetime1">
              <a:rPr lang="en-US" smtClean="0"/>
              <a:pPr/>
              <a:t>10/7/2013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10EB40A4-1825-4FE8-B412-24C4B3062CE3}" type="slidenum">
              <a:rPr lang="en-US" smtClean="0"/>
              <a:pPr/>
              <a:t>‹#›</a:t>
            </a:fld>
            <a:endParaRPr lang="en-US"/>
          </a:p>
        </p:txBody>
      </p:sp>
    </p:spTree>
    <p:extLst>
      <p:ext uri="{BB962C8B-B14F-4D97-AF65-F5344CB8AC3E}">
        <p14:creationId xmlns:p14="http://schemas.microsoft.com/office/powerpoint/2010/main" xmlns="" val="387044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08A5F8-CC34-42C4-A5BB-4AF221673E33}" type="datetime1">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40A4-1825-4FE8-B412-24C4B3062CE3}" type="slidenum">
              <a:rPr lang="en-US" smtClean="0"/>
              <a:pPr/>
              <a:t>‹#›</a:t>
            </a:fld>
            <a:endParaRPr lang="en-US"/>
          </a:p>
        </p:txBody>
      </p:sp>
    </p:spTree>
    <p:extLst>
      <p:ext uri="{BB962C8B-B14F-4D97-AF65-F5344CB8AC3E}">
        <p14:creationId xmlns:p14="http://schemas.microsoft.com/office/powerpoint/2010/main" xmlns="" val="144535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8F463-F100-499A-99DD-1ED94F96B88B}" type="datetime1">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40A4-1825-4FE8-B412-24C4B3062CE3}" type="slidenum">
              <a:rPr lang="en-US" smtClean="0"/>
              <a:pPr/>
              <a:t>‹#›</a:t>
            </a:fld>
            <a:endParaRPr lang="en-US"/>
          </a:p>
        </p:txBody>
      </p:sp>
    </p:spTree>
    <p:extLst>
      <p:ext uri="{BB962C8B-B14F-4D97-AF65-F5344CB8AC3E}">
        <p14:creationId xmlns:p14="http://schemas.microsoft.com/office/powerpoint/2010/main" xmlns="" val="825773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DB6CAA78-037A-41FE-9A42-1573C3D918B2}" type="datetime1">
              <a:rPr lang="en-US" smtClean="0"/>
              <a:pPr/>
              <a:t>10/7/2013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0EB40A4-1825-4FE8-B412-24C4B3062CE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29E06D-198F-4BCA-B37D-9B435A83E148}" type="datetime1">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FD4CB91-F60B-4C83-A74A-592998E3F131}" type="datetime1">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3A1083-17BD-474C-B312-DA34DA0CBE3D}" type="datetime1">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B84ECC9-5826-4A24-9D3D-3C90B2779AC8}" type="datetime1">
              <a:rPr lang="en-US" smtClean="0"/>
              <a:pPr/>
              <a:t>10/7/2013</a:t>
            </a:fld>
            <a:endParaRPr lang="en-US"/>
          </a:p>
        </p:txBody>
      </p:sp>
      <p:sp>
        <p:nvSpPr>
          <p:cNvPr id="27" name="Slide Number Placeholder 26"/>
          <p:cNvSpPr>
            <a:spLocks noGrp="1"/>
          </p:cNvSpPr>
          <p:nvPr>
            <p:ph type="sldNum" sz="quarter" idx="11"/>
          </p:nvPr>
        </p:nvSpPr>
        <p:spPr/>
        <p:txBody>
          <a:bodyPr rtlCol="0"/>
          <a:lstStyle/>
          <a:p>
            <a:fld id="{10EB40A4-1825-4FE8-B412-24C4B3062CE3}"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F2CA2EA-8C47-4161-8BEF-50D14A751AB0}" type="datetime1">
              <a:rPr lang="en-US" smtClean="0"/>
              <a:pPr/>
              <a:t>10/7/2013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10EB40A4-1825-4FE8-B412-24C4B3062CE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38FEA-478C-404E-B3B5-44DAADF28CAA}" type="datetime1">
              <a:rPr lang="en-US" smtClean="0"/>
              <a:pPr/>
              <a:t>10/7/2013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29C367-A9D4-421B-8E95-F2386CBB45E4}" type="datetime1">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02A12-6725-4ABC-999F-CF5D98923548}" type="datetime1">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40A4-1825-4FE8-B412-24C4B3062CE3}" type="slidenum">
              <a:rPr lang="en-US" smtClean="0"/>
              <a:pPr/>
              <a:t>‹#›</a:t>
            </a:fld>
            <a:endParaRPr lang="en-US"/>
          </a:p>
        </p:txBody>
      </p:sp>
    </p:spTree>
    <p:extLst>
      <p:ext uri="{BB962C8B-B14F-4D97-AF65-F5344CB8AC3E}">
        <p14:creationId xmlns:p14="http://schemas.microsoft.com/office/powerpoint/2010/main" xmlns="" val="3922846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C70A5EF-793A-4755-B312-89579F2F7D0E}" type="datetime1">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66CBF0-D31A-4176-AB05-345C79D1C042}" type="datetime1">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6F6551-4A72-43D1-9C8F-15D69D1D097C}" type="datetime1">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4436B03-181E-4019-B293-BCCA1DA62925}" type="datetime1">
              <a:rPr lang="en-US" smtClean="0"/>
              <a:pPr/>
              <a:t>10/7/2013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0EB40A4-1825-4FE8-B412-24C4B3062CE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903D72-BB93-4915-A32A-13B30AB251B0}" type="datetime1">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02D67A1-9194-48CA-9584-0BFA4375AA92}" type="datetime1">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C381247-CF23-48AD-8F77-AA156EFC64F2}" type="datetime1">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BDF21CF2-6980-45D9-87F2-B287C432CEE6}" type="datetime1">
              <a:rPr lang="en-US" smtClean="0"/>
              <a:pPr/>
              <a:t>10/7/2013</a:t>
            </a:fld>
            <a:endParaRPr lang="en-US"/>
          </a:p>
        </p:txBody>
      </p:sp>
      <p:sp>
        <p:nvSpPr>
          <p:cNvPr id="27" name="Slide Number Placeholder 26"/>
          <p:cNvSpPr>
            <a:spLocks noGrp="1"/>
          </p:cNvSpPr>
          <p:nvPr>
            <p:ph type="sldNum" sz="quarter" idx="11"/>
          </p:nvPr>
        </p:nvSpPr>
        <p:spPr/>
        <p:txBody>
          <a:bodyPr rtlCol="0"/>
          <a:lstStyle/>
          <a:p>
            <a:fld id="{10EB40A4-1825-4FE8-B412-24C4B3062CE3}"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DED1AAF0-0EA3-46AA-8F50-D567BFF96E56}" type="datetime1">
              <a:rPr lang="en-US" smtClean="0"/>
              <a:pPr/>
              <a:t>10/7/2013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10EB40A4-1825-4FE8-B412-24C4B3062CE3}"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B9168-2662-4D0D-BD2A-2C237CB27854}" type="datetime1">
              <a:rPr lang="en-US" smtClean="0"/>
              <a:pPr/>
              <a:t>10/7/2013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A481FC-353B-4A6B-A275-A46DF2A28F3F}" type="datetime1">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40A4-1825-4FE8-B412-24C4B3062CE3}" type="slidenum">
              <a:rPr lang="en-US" smtClean="0"/>
              <a:pPr/>
              <a:t>‹#›</a:t>
            </a:fld>
            <a:endParaRPr lang="en-US"/>
          </a:p>
        </p:txBody>
      </p:sp>
    </p:spTree>
    <p:extLst>
      <p:ext uri="{BB962C8B-B14F-4D97-AF65-F5344CB8AC3E}">
        <p14:creationId xmlns:p14="http://schemas.microsoft.com/office/powerpoint/2010/main" xmlns="" val="3337816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18AE76-2609-4E62-A76D-78EF8DBDA64E}" type="datetime1">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6A8877-BC39-4763-9627-0FDBCE3D417F}" type="datetime1">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8A0AC5-75CE-4673-9DFE-D677F2339C50}" type="datetime1">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BFE60F-4E43-40FA-B018-7B0A7984499C}" type="datetime1">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FF63F24-43EC-478B-AB71-3C332DA1FD86}" type="datetime1">
              <a:rPr lang="en-US" smtClean="0"/>
              <a:pPr/>
              <a:t>10/7/2013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0EB40A4-1825-4FE8-B412-24C4B3062CE3}"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03A551-DEC0-407F-B7D7-E55BE7CA8480}" type="datetime1">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7079D7-DFBD-415F-99A2-1EF2425DA246}" type="datetime1">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1AD527-E24A-4AD8-BC2A-C6309663661A}" type="datetime1">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48F9869-A9B0-457B-9A59-35F34435CDF8}" type="datetime1">
              <a:rPr lang="en-US" smtClean="0"/>
              <a:pPr/>
              <a:t>10/7/2013</a:t>
            </a:fld>
            <a:endParaRPr lang="en-US"/>
          </a:p>
        </p:txBody>
      </p:sp>
      <p:sp>
        <p:nvSpPr>
          <p:cNvPr id="27" name="Slide Number Placeholder 26"/>
          <p:cNvSpPr>
            <a:spLocks noGrp="1"/>
          </p:cNvSpPr>
          <p:nvPr>
            <p:ph type="sldNum" sz="quarter" idx="11"/>
          </p:nvPr>
        </p:nvSpPr>
        <p:spPr/>
        <p:txBody>
          <a:bodyPr rtlCol="0"/>
          <a:lstStyle/>
          <a:p>
            <a:fld id="{10EB40A4-1825-4FE8-B412-24C4B3062CE3}"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BBD6071C-39C7-403C-A13A-3B921F499965}" type="datetime1">
              <a:rPr lang="en-US" smtClean="0"/>
              <a:pPr/>
              <a:t>10/7/2013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10EB40A4-1825-4FE8-B412-24C4B3062C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528AE1-2581-40D5-8572-797BDE7669B7}" type="datetime1">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B40A4-1825-4FE8-B412-24C4B3062CE3}" type="slidenum">
              <a:rPr lang="en-US" smtClean="0"/>
              <a:pPr/>
              <a:t>‹#›</a:t>
            </a:fld>
            <a:endParaRPr lang="en-US"/>
          </a:p>
        </p:txBody>
      </p:sp>
    </p:spTree>
    <p:extLst>
      <p:ext uri="{BB962C8B-B14F-4D97-AF65-F5344CB8AC3E}">
        <p14:creationId xmlns:p14="http://schemas.microsoft.com/office/powerpoint/2010/main" xmlns="" val="1722167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711C4-D2FC-4AC3-8DD3-891905D0CABF}" type="datetime1">
              <a:rPr lang="en-US" smtClean="0"/>
              <a:pPr/>
              <a:t>10/7/2013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7938F5E-D94D-4F41-AB34-1AD0CA42A2EC}" type="datetime1">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67661B9-8631-41D5-BC68-E369E259979C}" type="datetime1">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CDBF07-2011-472F-A54A-4AEEEAC8FC1E}" type="datetime1">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E7AFF-A222-47EA-ABE5-D3EFD8C1BAC7}" type="datetime1">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40A4-1825-4FE8-B412-24C4B3062C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E72AB1-EBC8-4325-A95E-AB11360627CE}" type="datetime1">
              <a:rPr lang="en-US" smtClean="0"/>
              <a:pPr/>
              <a:t>10/7/2013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EB40A4-1825-4FE8-B412-24C4B3062CE3}" type="slidenum">
              <a:rPr lang="en-US" smtClean="0"/>
              <a:pPr/>
              <a:t>‹#›</a:t>
            </a:fld>
            <a:endParaRPr lang="en-US"/>
          </a:p>
        </p:txBody>
      </p:sp>
    </p:spTree>
    <p:extLst>
      <p:ext uri="{BB962C8B-B14F-4D97-AF65-F5344CB8AC3E}">
        <p14:creationId xmlns:p14="http://schemas.microsoft.com/office/powerpoint/2010/main" xmlns="" val="76183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C1EDC3-5725-462E-BD5F-0CCF5553B22C}" type="datetime1">
              <a:rPr lang="en-US" smtClean="0"/>
              <a:pPr/>
              <a:t>10/7/2013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EB40A4-1825-4FE8-B412-24C4B3062CE3}" type="slidenum">
              <a:rPr lang="en-US" smtClean="0"/>
              <a:pPr/>
              <a:t>‹#›</a:t>
            </a:fld>
            <a:endParaRPr lang="en-US"/>
          </a:p>
        </p:txBody>
      </p:sp>
    </p:spTree>
    <p:extLst>
      <p:ext uri="{BB962C8B-B14F-4D97-AF65-F5344CB8AC3E}">
        <p14:creationId xmlns:p14="http://schemas.microsoft.com/office/powerpoint/2010/main" xmlns="" val="3347323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18C6E-19A6-47DC-B025-CF0DAC13B936}" type="datetime1">
              <a:rPr lang="en-US" smtClean="0"/>
              <a:pPr/>
              <a:t>10/7/2013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EB40A4-1825-4FE8-B412-24C4B3062CE3}" type="slidenum">
              <a:rPr lang="en-US" smtClean="0"/>
              <a:pPr/>
              <a:t>‹#›</a:t>
            </a:fld>
            <a:endParaRPr lang="en-US"/>
          </a:p>
        </p:txBody>
      </p:sp>
    </p:spTree>
    <p:extLst>
      <p:ext uri="{BB962C8B-B14F-4D97-AF65-F5344CB8AC3E}">
        <p14:creationId xmlns:p14="http://schemas.microsoft.com/office/powerpoint/2010/main" xmlns="" val="4230872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23583-DEC2-40C6-9CFF-DFFA05143E43}" type="datetime1">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B40A4-1825-4FE8-B412-24C4B3062CE3}" type="slidenum">
              <a:rPr lang="en-US" smtClean="0"/>
              <a:pPr/>
              <a:t>‹#›</a:t>
            </a:fld>
            <a:endParaRPr lang="en-US"/>
          </a:p>
        </p:txBody>
      </p:sp>
    </p:spTree>
    <p:extLst>
      <p:ext uri="{BB962C8B-B14F-4D97-AF65-F5344CB8AC3E}">
        <p14:creationId xmlns:p14="http://schemas.microsoft.com/office/powerpoint/2010/main" xmlns="" val="324148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F36641-0D8A-41C2-8D8E-3345CBD3804A}" type="datetime1">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B40A4-1825-4FE8-B412-24C4B3062CE3}" type="slidenum">
              <a:rPr lang="en-US" smtClean="0"/>
              <a:pPr/>
              <a:t>‹#›</a:t>
            </a:fld>
            <a:endParaRPr lang="en-US"/>
          </a:p>
        </p:txBody>
      </p:sp>
    </p:spTree>
    <p:extLst>
      <p:ext uri="{BB962C8B-B14F-4D97-AF65-F5344CB8AC3E}">
        <p14:creationId xmlns:p14="http://schemas.microsoft.com/office/powerpoint/2010/main" xmlns="" val="417457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4DBEB-9131-4831-99F2-1FCCF8F0A5BA}" type="datetime1">
              <a:rPr lang="en-US" smtClean="0"/>
              <a:pPr/>
              <a:t>10/7/2013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B40A4-1825-4FE8-B412-24C4B3062CE3}" type="slidenum">
              <a:rPr lang="en-US" smtClean="0"/>
              <a:pPr/>
              <a:t>‹#›</a:t>
            </a:fld>
            <a:endParaRPr lang="en-US"/>
          </a:p>
        </p:txBody>
      </p:sp>
    </p:spTree>
    <p:extLst>
      <p:ext uri="{BB962C8B-B14F-4D97-AF65-F5344CB8AC3E}">
        <p14:creationId xmlns:p14="http://schemas.microsoft.com/office/powerpoint/2010/main" xmlns="" val="40075591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C650C1F-EF72-4F51-BF08-AD31731B30F0}" type="datetime1">
              <a:rPr lang="en-US" smtClean="0"/>
              <a:pPr/>
              <a:t>10/7/2013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0EB40A4-1825-4FE8-B412-24C4B3062C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C650C1F-EF72-4F51-BF08-AD31731B30F0}" type="datetime1">
              <a:rPr lang="en-US" smtClean="0"/>
              <a:pPr/>
              <a:t>10/7/2013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0EB40A4-1825-4FE8-B412-24C4B3062C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C650C1F-EF72-4F51-BF08-AD31731B30F0}" type="datetime1">
              <a:rPr lang="en-US" smtClean="0"/>
              <a:pPr/>
              <a:t>10/7/2013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0EB40A4-1825-4FE8-B412-24C4B3062C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www.dreamstime.com/stock-photos-mottled-stone-image19881663" TargetMode="External"/><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55.xml"/><Relationship Id="rId7" Type="http://schemas.openxmlformats.org/officeDocument/2006/relationships/image" Target="../media/image16.jpe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9.xml"/><Relationship Id="rId5" Type="http://schemas.openxmlformats.org/officeDocument/2006/relationships/slideLayout" Target="../slideLayouts/slideLayout13.xml"/><Relationship Id="rId4" Type="http://schemas.openxmlformats.org/officeDocument/2006/relationships/tags" Target="../tags/tag56.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59.xml"/><Relationship Id="rId7" Type="http://schemas.openxmlformats.org/officeDocument/2006/relationships/image" Target="../media/image15.jpe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10.xml"/><Relationship Id="rId5" Type="http://schemas.openxmlformats.org/officeDocument/2006/relationships/slideLayout" Target="../slideLayouts/slideLayout13.xml"/><Relationship Id="rId4" Type="http://schemas.openxmlformats.org/officeDocument/2006/relationships/tags" Target="../tags/tag60.xml"/></Relationships>
</file>

<file path=ppt/slides/_rels/slide12.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16.jpe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5.jpeg"/><Relationship Id="rId5" Type="http://schemas.openxmlformats.org/officeDocument/2006/relationships/notesSlide" Target="../notesSlides/notesSlide11.xml"/><Relationship Id="rId4"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18.jpeg"/><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3.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16.jpeg"/><Relationship Id="rId5" Type="http://schemas.openxmlformats.org/officeDocument/2006/relationships/tags" Target="../tags/tag68.xml"/><Relationship Id="rId10" Type="http://schemas.openxmlformats.org/officeDocument/2006/relationships/image" Target="../media/image17.jpeg"/><Relationship Id="rId4" Type="http://schemas.openxmlformats.org/officeDocument/2006/relationships/tags" Target="../tags/tag67.xml"/><Relationship Id="rId9"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3.jpeg"/><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17.jpe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image" Target="../media/image18.jpeg"/><Relationship Id="rId5" Type="http://schemas.openxmlformats.org/officeDocument/2006/relationships/tags" Target="../tags/tag75.xml"/><Relationship Id="rId10" Type="http://schemas.openxmlformats.org/officeDocument/2006/relationships/image" Target="../media/image16.jpeg"/><Relationship Id="rId4" Type="http://schemas.openxmlformats.org/officeDocument/2006/relationships/tags" Target="../tags/tag74.xml"/><Relationship Id="rId9"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3.jpeg"/><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image" Target="../media/image17.jpe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image" Target="../media/image18.jpeg"/><Relationship Id="rId5" Type="http://schemas.openxmlformats.org/officeDocument/2006/relationships/tags" Target="../tags/tag82.xml"/><Relationship Id="rId10" Type="http://schemas.openxmlformats.org/officeDocument/2006/relationships/image" Target="../media/image16.jpeg"/><Relationship Id="rId4" Type="http://schemas.openxmlformats.org/officeDocument/2006/relationships/tags" Target="../tags/tag81.xml"/><Relationship Id="rId9"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3.jpeg"/><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image" Target="../media/image17.jpe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18.jpeg"/><Relationship Id="rId5" Type="http://schemas.openxmlformats.org/officeDocument/2006/relationships/tags" Target="../tags/tag89.xml"/><Relationship Id="rId10" Type="http://schemas.openxmlformats.org/officeDocument/2006/relationships/image" Target="../media/image16.jpeg"/><Relationship Id="rId4" Type="http://schemas.openxmlformats.org/officeDocument/2006/relationships/tags" Target="../tags/tag88.xml"/><Relationship Id="rId9"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3.jpeg"/><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17.jpe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18.jpeg"/><Relationship Id="rId5" Type="http://schemas.openxmlformats.org/officeDocument/2006/relationships/tags" Target="../tags/tag96.xml"/><Relationship Id="rId10" Type="http://schemas.openxmlformats.org/officeDocument/2006/relationships/image" Target="../media/image16.jpeg"/><Relationship Id="rId4" Type="http://schemas.openxmlformats.org/officeDocument/2006/relationships/tags" Target="../tags/tag95.xml"/><Relationship Id="rId9"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101.xml"/><Relationship Id="rId7" Type="http://schemas.openxmlformats.org/officeDocument/2006/relationships/notesSlide" Target="../notesSlides/notesSlide17.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slideLayout" Target="../slideLayouts/slideLayout13.xml"/><Relationship Id="rId11" Type="http://schemas.openxmlformats.org/officeDocument/2006/relationships/image" Target="../media/image16.jpeg"/><Relationship Id="rId5" Type="http://schemas.openxmlformats.org/officeDocument/2006/relationships/tags" Target="../tags/tag103.xml"/><Relationship Id="rId10" Type="http://schemas.openxmlformats.org/officeDocument/2006/relationships/image" Target="../media/image21.jpeg"/><Relationship Id="rId4" Type="http://schemas.openxmlformats.org/officeDocument/2006/relationships/tags" Target="../tags/tag102.xml"/><Relationship Id="rId9"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6.jpeg"/><Relationship Id="rId5" Type="http://schemas.openxmlformats.org/officeDocument/2006/relationships/hyperlink" Target="http://www.kvoa.com/videos/2012-gem-show-preparations/" TargetMode="Externa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9.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1.xml"/><Relationship Id="rId5" Type="http://schemas.openxmlformats.org/officeDocument/2006/relationships/slideLayout" Target="../slideLayouts/slideLayout24.xml"/><Relationship Id="rId4" Type="http://schemas.openxmlformats.org/officeDocument/2006/relationships/tags" Target="../tags/tag10.xml"/></Relationships>
</file>

<file path=ppt/slides/_rels/slide3.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slideLayout" Target="../slideLayouts/slideLayout35.xml"/><Relationship Id="rId18" Type="http://schemas.openxmlformats.org/officeDocument/2006/relationships/hyperlink" Target="http://www.dreamstime.com/royalty-free-stock-photography-small-rock-piece.-image24485557" TargetMode="External"/><Relationship Id="rId3" Type="http://schemas.openxmlformats.org/officeDocument/2006/relationships/tags" Target="../tags/tag13.xml"/><Relationship Id="rId21" Type="http://schemas.openxmlformats.org/officeDocument/2006/relationships/image" Target="../media/image13.jpeg"/><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image" Target="../media/image11.jpeg"/><Relationship Id="rId2" Type="http://schemas.openxmlformats.org/officeDocument/2006/relationships/tags" Target="../tags/tag12.xml"/><Relationship Id="rId16" Type="http://schemas.openxmlformats.org/officeDocument/2006/relationships/hyperlink" Target="http://www.dreamstime.com/royalty-free-stock-images-smooth-rock-image19987059" TargetMode="External"/><Relationship Id="rId20" Type="http://schemas.openxmlformats.org/officeDocument/2006/relationships/hyperlink" Target="http://www.dreamstime.com/royalty-free-stock-photo-patterned-stones-image2029045" TargetMode="Externa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image" Target="../media/image14.jpeg"/><Relationship Id="rId5" Type="http://schemas.openxmlformats.org/officeDocument/2006/relationships/tags" Target="../tags/tag15.xml"/><Relationship Id="rId15" Type="http://schemas.openxmlformats.org/officeDocument/2006/relationships/image" Target="../media/image10.jpeg"/><Relationship Id="rId23" Type="http://schemas.openxmlformats.org/officeDocument/2006/relationships/image" Target="../media/image4.jpeg"/><Relationship Id="rId10" Type="http://schemas.openxmlformats.org/officeDocument/2006/relationships/tags" Target="../tags/tag20.xml"/><Relationship Id="rId19" Type="http://schemas.openxmlformats.org/officeDocument/2006/relationships/image" Target="../media/image12.jpe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notesSlide" Target="../notesSlides/notesSlide2.xml"/><Relationship Id="rId22" Type="http://schemas.openxmlformats.org/officeDocument/2006/relationships/hyperlink" Target="http://www.dreamstime.com/stock-photos-mottled-stone-image19881663" TargetMode="External"/></Relationships>
</file>

<file path=ppt/slides/_rels/slide4.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15.jpe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notesSlide" Target="../notesSlides/notesSlide3.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slideLayout" Target="../slideLayouts/slideLayout13.xml"/><Relationship Id="rId5" Type="http://schemas.openxmlformats.org/officeDocument/2006/relationships/tags" Target="../tags/tag2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6.jpe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5.jpeg"/><Relationship Id="rId5" Type="http://schemas.openxmlformats.org/officeDocument/2006/relationships/notesSlide" Target="../notesSlides/notesSlide4.xml"/><Relationship Id="rId4"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38.xml"/><Relationship Id="rId7" Type="http://schemas.openxmlformats.org/officeDocument/2006/relationships/notesSlide" Target="../notesSlides/notesSlide5.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13.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43.xml"/><Relationship Id="rId7" Type="http://schemas.openxmlformats.org/officeDocument/2006/relationships/notesSlide" Target="../notesSlides/notesSlide6.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13.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48.xml"/><Relationship Id="rId7" Type="http://schemas.openxmlformats.org/officeDocument/2006/relationships/notesSlide" Target="../notesSlides/notesSlide7.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13.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16.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A Rock and Gem Show</a:t>
            </a:r>
            <a:endParaRPr lang="en-US" sz="5400" dirty="0"/>
          </a:p>
        </p:txBody>
      </p:sp>
      <p:sp>
        <p:nvSpPr>
          <p:cNvPr id="3" name="Subtitle 2"/>
          <p:cNvSpPr>
            <a:spLocks noGrp="1"/>
          </p:cNvSpPr>
          <p:nvPr>
            <p:ph type="subTitle" idx="1"/>
          </p:nvPr>
        </p:nvSpPr>
        <p:spPr>
          <a:xfrm>
            <a:off x="457200" y="3962400"/>
            <a:ext cx="4953000" cy="1329232"/>
          </a:xfrm>
        </p:spPr>
        <p:txBody>
          <a:bodyPr/>
          <a:lstStyle/>
          <a:p>
            <a:r>
              <a:rPr lang="en-US" b="1" dirty="0" smtClean="0">
                <a:latin typeface="+mj-lt"/>
              </a:rPr>
              <a:t>Earth Materials—</a:t>
            </a:r>
            <a:r>
              <a:rPr lang="en-US" b="1" dirty="0" err="1" smtClean="0">
                <a:latin typeface="+mj-lt"/>
              </a:rPr>
              <a:t>PreK</a:t>
            </a:r>
            <a:r>
              <a:rPr lang="en-US" b="1" dirty="0" smtClean="0">
                <a:latin typeface="+mj-lt"/>
              </a:rPr>
              <a:t> </a:t>
            </a:r>
          </a:p>
          <a:p>
            <a:r>
              <a:rPr lang="en-US" b="1" dirty="0" smtClean="0">
                <a:latin typeface="+mj-lt"/>
              </a:rPr>
              <a:t>Lesson 24—Close </a:t>
            </a:r>
            <a:endParaRPr lang="en-US" b="1" dirty="0">
              <a:latin typeface="+mj-lt"/>
            </a:endParaRPr>
          </a:p>
        </p:txBody>
      </p:sp>
      <p:pic>
        <p:nvPicPr>
          <p:cNvPr id="5" name="Picture 4" descr="letsknow.jpg"/>
          <p:cNvPicPr/>
          <p:nvPr/>
        </p:nvPicPr>
        <p:blipFill>
          <a:blip r:embed="rId2" cstate="print"/>
          <a:stretch>
            <a:fillRect/>
          </a:stretch>
        </p:blipFill>
        <p:spPr>
          <a:xfrm>
            <a:off x="6629400" y="5029200"/>
            <a:ext cx="2286000" cy="1448503"/>
          </a:xfrm>
          <a:prstGeom prst="rect">
            <a:avLst/>
          </a:prstGeom>
        </p:spPr>
      </p:pic>
      <p:pic>
        <p:nvPicPr>
          <p:cNvPr id="8" name="Picture 6" descr="Minerals"/>
          <p:cNvPicPr>
            <a:picLocks noChangeAspect="1" noChangeArrowheads="1"/>
          </p:cNvPicPr>
          <p:nvPr/>
        </p:nvPicPr>
        <p:blipFill>
          <a:blip r:embed="rId3" cstate="print"/>
          <a:stretch>
            <a:fillRect/>
          </a:stretch>
        </p:blipFill>
        <p:spPr bwMode="auto">
          <a:xfrm>
            <a:off x="2743200" y="457200"/>
            <a:ext cx="3581400" cy="2295858"/>
          </a:xfrm>
          <a:prstGeom prst="rect">
            <a:avLst/>
          </a:prstGeom>
          <a:ln w="57150" cap="sq" cmpd="thickThin">
            <a:solidFill>
              <a:srgbClr val="984807"/>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9" name="Picture 4">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25400" y="5095954"/>
            <a:ext cx="2322807" cy="154282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a:hlinkClick r:id="rId4"/>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8099" r="16292"/>
          <a:stretch/>
        </p:blipFill>
        <p:spPr bwMode="auto">
          <a:xfrm>
            <a:off x="4495800" y="5638800"/>
            <a:ext cx="762000" cy="7714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a:hlinkClick r:id="rId4"/>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16152" r="16964"/>
          <a:stretch/>
        </p:blipFill>
        <p:spPr bwMode="auto">
          <a:xfrm>
            <a:off x="3276600" y="5543708"/>
            <a:ext cx="939800" cy="93329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a:hlinkClick r:id="rId4"/>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17716" r="15423"/>
          <a:stretch/>
        </p:blipFill>
        <p:spPr bwMode="auto">
          <a:xfrm>
            <a:off x="1905000" y="5334000"/>
            <a:ext cx="1246242" cy="123802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a:hlinkClick r:id="rId4"/>
          </p:cNvPr>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18099" r="16292"/>
          <a:stretch/>
        </p:blipFill>
        <p:spPr bwMode="auto">
          <a:xfrm>
            <a:off x="5562600" y="5715000"/>
            <a:ext cx="609600" cy="6171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7759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l="13253"/>
          <a:stretch>
            <a:fillRect/>
          </a:stretch>
        </p:blipFill>
        <p:spPr bwMode="auto">
          <a:xfrm>
            <a:off x="0" y="3733800"/>
            <a:ext cx="1496272" cy="2759921"/>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xmlns="" val="0"/>
              </a:ext>
            </a:extLst>
          </a:blip>
          <a:stretch>
            <a:fillRect/>
          </a:stretch>
        </p:blipFill>
        <p:spPr bwMode="auto">
          <a:xfrm>
            <a:off x="1595722" y="1828800"/>
            <a:ext cx="5943600" cy="4457700"/>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sp>
        <p:nvSpPr>
          <p:cNvPr id="6" name="Flowchart: Sequential Access Storage 5"/>
          <p:cNvSpPr/>
          <p:nvPr>
            <p:custDataLst>
              <p:tags r:id="rId3"/>
            </p:custDataLst>
          </p:nvPr>
        </p:nvSpPr>
        <p:spPr>
          <a:xfrm>
            <a:off x="922948" y="2057400"/>
            <a:ext cx="990600" cy="1066800"/>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custDataLst>
              <p:tags r:id="rId4"/>
            </p:custDataLst>
          </p:nvPr>
        </p:nvSpPr>
        <p:spPr>
          <a:xfrm>
            <a:off x="1944924" y="2185147"/>
            <a:ext cx="1600200" cy="68580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xmlns="" val="186659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xmlns="" val="0"/>
              </a:ext>
            </a:extLst>
          </a:blip>
          <a:stretch>
            <a:fillRect/>
          </a:stretch>
        </p:blipFill>
        <p:spPr bwMode="auto">
          <a:xfrm>
            <a:off x="1981200" y="1485900"/>
            <a:ext cx="6096000" cy="4572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Flowchart: Sequential Access Storage 5"/>
          <p:cNvSpPr/>
          <p:nvPr>
            <p:custDataLst>
              <p:tags r:id="rId3"/>
            </p:custDataLst>
          </p:nvPr>
        </p:nvSpPr>
        <p:spPr>
          <a:xfrm>
            <a:off x="1308426" y="1828800"/>
            <a:ext cx="990600" cy="1066800"/>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custDataLst>
              <p:tags r:id="rId4"/>
            </p:custDataLst>
          </p:nvPr>
        </p:nvSpPr>
        <p:spPr>
          <a:xfrm>
            <a:off x="2330402" y="1956547"/>
            <a:ext cx="1600200" cy="68580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180128" y="3352800"/>
            <a:ext cx="1724872" cy="2759921"/>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96865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xmlns="" val="0"/>
              </a:ext>
            </a:extLst>
          </a:blip>
          <a:stretch>
            <a:fillRect/>
          </a:stretch>
        </p:blipFill>
        <p:spPr bwMode="auto">
          <a:xfrm>
            <a:off x="2286000" y="1447800"/>
            <a:ext cx="6096000" cy="4572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8" name="Oval Callout 7"/>
          <p:cNvSpPr/>
          <p:nvPr>
            <p:custDataLst>
              <p:tags r:id="rId3"/>
            </p:custDataLst>
          </p:nvPr>
        </p:nvSpPr>
        <p:spPr>
          <a:xfrm>
            <a:off x="2635202" y="1804147"/>
            <a:ext cx="1600200" cy="68580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304800" y="3276600"/>
            <a:ext cx="1724872" cy="2759921"/>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780234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r="15105"/>
          <a:stretch/>
        </p:blipFill>
        <p:spPr bwMode="auto">
          <a:xfrm>
            <a:off x="8965" y="1654705"/>
            <a:ext cx="2425891" cy="428593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p:cNvPicPr>
            <a:picLocks noChangeAspect="1" noChangeArrowheads="1"/>
          </p:cNvPicPr>
          <p:nvPr/>
        </p:nvPicPr>
        <p:blipFill>
          <a:blip r:embed="rId11" cstate="print">
            <a:extLst>
              <a:ext uri="{28A0092B-C50C-407E-A947-70E740481C1C}">
                <a14:useLocalDpi xmlns:a14="http://schemas.microsoft.com/office/drawing/2010/main" xmlns="" val="0"/>
              </a:ext>
            </a:extLst>
          </a:blip>
          <a:stretch>
            <a:fillRect/>
          </a:stretch>
        </p:blipFill>
        <p:spPr bwMode="auto">
          <a:xfrm>
            <a:off x="3733800" y="65597"/>
            <a:ext cx="1724872" cy="275992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lowchart: Sequential Access Storage 2"/>
          <p:cNvSpPr/>
          <p:nvPr>
            <p:custDataLst>
              <p:tags r:id="rId2"/>
            </p:custDataLst>
          </p:nvPr>
        </p:nvSpPr>
        <p:spPr>
          <a:xfrm rot="20348680" flipH="1">
            <a:off x="1757043" y="496868"/>
            <a:ext cx="1775460" cy="1207859"/>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custDataLst>
              <p:tags r:id="rId3"/>
            </p:custDataLst>
          </p:nvPr>
        </p:nvGrpSpPr>
        <p:grpSpPr>
          <a:xfrm>
            <a:off x="2682240" y="2983438"/>
            <a:ext cx="3794760" cy="2995461"/>
            <a:chOff x="2783124" y="2983438"/>
            <a:chExt cx="3794760" cy="2995461"/>
          </a:xfrm>
        </p:grpSpPr>
        <p:pic>
          <p:nvPicPr>
            <p:cNvPr id="6" name="Picture 6" descr="Minerals"/>
            <p:cNvPicPr>
              <a:picLocks noChangeAspect="1" noChangeArrowheads="1"/>
            </p:cNvPicPr>
            <p:nvPr/>
          </p:nvPicPr>
          <p:blipFill>
            <a:blip r:embed="rId12" cstate="print"/>
            <a:stretch>
              <a:fillRect/>
            </a:stretch>
          </p:blipFill>
          <p:spPr bwMode="auto">
            <a:xfrm>
              <a:off x="2971800" y="2983438"/>
              <a:ext cx="3429000" cy="2198162"/>
            </a:xfrm>
            <a:prstGeom prst="rect">
              <a:avLst/>
            </a:prstGeom>
            <a:ln w="57150" cap="sq" cmpd="thickThin">
              <a:solidFill>
                <a:srgbClr val="984807"/>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cxnSp>
          <p:nvCxnSpPr>
            <p:cNvPr id="4" name="Straight Connector 3"/>
            <p:cNvCxnSpPr/>
            <p:nvPr/>
          </p:nvCxnSpPr>
          <p:spPr>
            <a:xfrm>
              <a:off x="6324600" y="5245475"/>
              <a:ext cx="0" cy="733424"/>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11724" y="5245475"/>
              <a:ext cx="0" cy="733424"/>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83124" y="5245475"/>
              <a:ext cx="3794760"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2050" name="Picture 2"/>
          <p:cNvPicPr>
            <a:picLocks noChangeAspect="1" noChangeArrowheads="1"/>
          </p:cNvPicPr>
          <p:nvPr/>
        </p:nvPicPr>
        <p:blipFill>
          <a:blip r:embed="rId13" cstate="print">
            <a:extLst>
              <a:ext uri="{28A0092B-C50C-407E-A947-70E740481C1C}">
                <a14:useLocalDpi xmlns:a14="http://schemas.microsoft.com/office/drawing/2010/main" xmlns="" val="0"/>
              </a:ext>
            </a:extLst>
          </a:blip>
          <a:stretch>
            <a:fillRect/>
          </a:stretch>
        </p:blipFill>
        <p:spPr bwMode="auto">
          <a:xfrm>
            <a:off x="6467475" y="1298890"/>
            <a:ext cx="2676525" cy="428263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7" name="Group 16"/>
          <p:cNvGrpSpPr/>
          <p:nvPr/>
        </p:nvGrpSpPr>
        <p:grpSpPr>
          <a:xfrm>
            <a:off x="6527706" y="5878605"/>
            <a:ext cx="2286000" cy="887462"/>
            <a:chOff x="6527706" y="5878605"/>
            <a:chExt cx="2286000" cy="887462"/>
          </a:xfrm>
        </p:grpSpPr>
        <p:sp>
          <p:nvSpPr>
            <p:cNvPr id="19" name="TextBox 18"/>
            <p:cNvSpPr txBox="1"/>
            <p:nvPr>
              <p:custDataLst>
                <p:tags r:id="rId6"/>
              </p:custDataLst>
            </p:nvPr>
          </p:nvSpPr>
          <p:spPr>
            <a:xfrm>
              <a:off x="6527706" y="6304402"/>
              <a:ext cx="2286000" cy="461665"/>
            </a:xfrm>
            <a:prstGeom prst="rect">
              <a:avLst/>
            </a:prstGeom>
            <a:noFill/>
          </p:spPr>
          <p:txBody>
            <a:bodyPr wrap="square" rtlCol="0">
              <a:spAutoFit/>
            </a:bodyPr>
            <a:lstStyle/>
            <a:p>
              <a:pPr algn="ctr"/>
              <a:r>
                <a:rPr lang="en-US" sz="2400" dirty="0" smtClean="0">
                  <a:latin typeface="Verdana" pitchFamily="34" charset="0"/>
                  <a:ea typeface="Verdana" pitchFamily="34" charset="0"/>
                  <a:cs typeface="Verdana" pitchFamily="34" charset="0"/>
                </a:rPr>
                <a:t>Seller</a:t>
              </a:r>
              <a:endParaRPr lang="en-US" sz="2400" dirty="0">
                <a:latin typeface="Verdana" pitchFamily="34" charset="0"/>
                <a:ea typeface="Verdana" pitchFamily="34" charset="0"/>
                <a:cs typeface="Verdana" pitchFamily="34" charset="0"/>
              </a:endParaRPr>
            </a:p>
          </p:txBody>
        </p:sp>
        <p:sp>
          <p:nvSpPr>
            <p:cNvPr id="15" name="Up Arrow 14"/>
            <p:cNvSpPr/>
            <p:nvPr>
              <p:custDataLst>
                <p:tags r:id="rId7"/>
              </p:custDataLst>
            </p:nvPr>
          </p:nvSpPr>
          <p:spPr>
            <a:xfrm>
              <a:off x="7437624" y="5878605"/>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18247" y="5978899"/>
            <a:ext cx="2286000" cy="746844"/>
            <a:chOff x="318247" y="5978899"/>
            <a:chExt cx="2286000" cy="746844"/>
          </a:xfrm>
        </p:grpSpPr>
        <p:sp>
          <p:nvSpPr>
            <p:cNvPr id="14" name="TextBox 13"/>
            <p:cNvSpPr txBox="1"/>
            <p:nvPr>
              <p:custDataLst>
                <p:tags r:id="rId4"/>
              </p:custDataLst>
            </p:nvPr>
          </p:nvSpPr>
          <p:spPr>
            <a:xfrm>
              <a:off x="318247" y="6264078"/>
              <a:ext cx="2286000" cy="461665"/>
            </a:xfrm>
            <a:prstGeom prst="rect">
              <a:avLst/>
            </a:prstGeom>
            <a:noFill/>
          </p:spPr>
          <p:txBody>
            <a:bodyPr wrap="square" rtlCol="0">
              <a:spAutoFit/>
            </a:bodyPr>
            <a:lstStyle/>
            <a:p>
              <a:pPr algn="ctr"/>
              <a:r>
                <a:rPr lang="en-US" sz="2400" dirty="0" smtClean="0">
                  <a:latin typeface="Verdana" pitchFamily="34" charset="0"/>
                  <a:ea typeface="Verdana" pitchFamily="34" charset="0"/>
                  <a:cs typeface="Verdana" pitchFamily="34" charset="0"/>
                </a:rPr>
                <a:t>Buyer</a:t>
              </a:r>
              <a:endParaRPr lang="en-US" sz="2400" dirty="0">
                <a:latin typeface="Verdana" pitchFamily="34" charset="0"/>
                <a:ea typeface="Verdana" pitchFamily="34" charset="0"/>
                <a:cs typeface="Verdana" pitchFamily="34" charset="0"/>
              </a:endParaRPr>
            </a:p>
          </p:txBody>
        </p:sp>
        <p:sp>
          <p:nvSpPr>
            <p:cNvPr id="21" name="Up Arrow 20"/>
            <p:cNvSpPr/>
            <p:nvPr>
              <p:custDataLst>
                <p:tags r:id="rId5"/>
              </p:custDataLst>
            </p:nvPr>
          </p:nvSpPr>
          <p:spPr>
            <a:xfrm>
              <a:off x="1245677" y="5978899"/>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xmlns="" val="2271586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tretch>
            <a:fillRect/>
          </a:stretch>
        </p:blipFill>
        <p:spPr bwMode="auto">
          <a:xfrm>
            <a:off x="3657600" y="65597"/>
            <a:ext cx="1724872" cy="2759921"/>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11" cstate="print">
            <a:extLst>
              <a:ext uri="{28A0092B-C50C-407E-A947-70E740481C1C}">
                <a14:useLocalDpi xmlns:a14="http://schemas.microsoft.com/office/drawing/2010/main" xmlns="" val="0"/>
              </a:ext>
            </a:extLst>
          </a:blip>
          <a:stretch>
            <a:fillRect/>
          </a:stretch>
        </p:blipFill>
        <p:spPr bwMode="auto">
          <a:xfrm>
            <a:off x="6467475" y="1298890"/>
            <a:ext cx="2676525" cy="428263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p:cNvPicPr>
            <a:picLocks noChangeAspect="1" noChangeArrowheads="1"/>
          </p:cNvPicPr>
          <p:nvPr/>
        </p:nvPicPr>
        <p:blipFill>
          <a:blip r:embed="rId12" cstate="print">
            <a:extLst>
              <a:ext uri="{28A0092B-C50C-407E-A947-70E740481C1C}">
                <a14:useLocalDpi xmlns:a14="http://schemas.microsoft.com/office/drawing/2010/main" xmlns="" val="0"/>
              </a:ext>
            </a:extLst>
          </a:blip>
          <a:stretch>
            <a:fillRect/>
          </a:stretch>
        </p:blipFill>
        <p:spPr bwMode="auto">
          <a:xfrm>
            <a:off x="8965" y="1654705"/>
            <a:ext cx="2857500" cy="428593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7" name="Group 16"/>
          <p:cNvGrpSpPr/>
          <p:nvPr/>
        </p:nvGrpSpPr>
        <p:grpSpPr>
          <a:xfrm>
            <a:off x="6527706" y="5878605"/>
            <a:ext cx="2286000" cy="887462"/>
            <a:chOff x="6527706" y="5878605"/>
            <a:chExt cx="2286000" cy="887462"/>
          </a:xfrm>
        </p:grpSpPr>
        <p:sp>
          <p:nvSpPr>
            <p:cNvPr id="19" name="TextBox 18"/>
            <p:cNvSpPr txBox="1"/>
            <p:nvPr>
              <p:custDataLst>
                <p:tags r:id="rId6"/>
              </p:custDataLst>
            </p:nvPr>
          </p:nvSpPr>
          <p:spPr>
            <a:xfrm>
              <a:off x="6527706" y="6304402"/>
              <a:ext cx="2286000" cy="461665"/>
            </a:xfrm>
            <a:prstGeom prst="rect">
              <a:avLst/>
            </a:prstGeom>
            <a:noFill/>
          </p:spPr>
          <p:txBody>
            <a:bodyPr wrap="square" rtlCol="0">
              <a:spAutoFit/>
            </a:bodyPr>
            <a:lstStyle/>
            <a:p>
              <a:pPr algn="ctr"/>
              <a:r>
                <a:rPr lang="en-US" sz="2400" dirty="0" smtClean="0">
                  <a:latin typeface="Verdana" pitchFamily="34" charset="0"/>
                  <a:ea typeface="Verdana" pitchFamily="34" charset="0"/>
                  <a:cs typeface="Verdana" pitchFamily="34" charset="0"/>
                </a:rPr>
                <a:t>Seller</a:t>
              </a:r>
              <a:endParaRPr lang="en-US" sz="2400" dirty="0">
                <a:latin typeface="Verdana" pitchFamily="34" charset="0"/>
                <a:ea typeface="Verdana" pitchFamily="34" charset="0"/>
                <a:cs typeface="Verdana" pitchFamily="34" charset="0"/>
              </a:endParaRPr>
            </a:p>
          </p:txBody>
        </p:sp>
        <p:sp>
          <p:nvSpPr>
            <p:cNvPr id="15" name="Up Arrow 14"/>
            <p:cNvSpPr/>
            <p:nvPr>
              <p:custDataLst>
                <p:tags r:id="rId7"/>
              </p:custDataLst>
            </p:nvPr>
          </p:nvSpPr>
          <p:spPr>
            <a:xfrm>
              <a:off x="7437624" y="5878605"/>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18247" y="5978899"/>
            <a:ext cx="2286000" cy="746844"/>
            <a:chOff x="318247" y="5978899"/>
            <a:chExt cx="2286000" cy="746844"/>
          </a:xfrm>
        </p:grpSpPr>
        <p:sp>
          <p:nvSpPr>
            <p:cNvPr id="14" name="TextBox 13"/>
            <p:cNvSpPr txBox="1"/>
            <p:nvPr>
              <p:custDataLst>
                <p:tags r:id="rId4"/>
              </p:custDataLst>
            </p:nvPr>
          </p:nvSpPr>
          <p:spPr>
            <a:xfrm>
              <a:off x="318247" y="6264078"/>
              <a:ext cx="2286000" cy="461665"/>
            </a:xfrm>
            <a:prstGeom prst="rect">
              <a:avLst/>
            </a:prstGeom>
            <a:noFill/>
          </p:spPr>
          <p:txBody>
            <a:bodyPr wrap="square" rtlCol="0">
              <a:spAutoFit/>
            </a:bodyPr>
            <a:lstStyle/>
            <a:p>
              <a:pPr algn="ctr"/>
              <a:r>
                <a:rPr lang="en-US" sz="2400" dirty="0" smtClean="0">
                  <a:latin typeface="Verdana" pitchFamily="34" charset="0"/>
                  <a:ea typeface="Verdana" pitchFamily="34" charset="0"/>
                  <a:cs typeface="Verdana" pitchFamily="34" charset="0"/>
                </a:rPr>
                <a:t>Buyer</a:t>
              </a:r>
              <a:endParaRPr lang="en-US" sz="2400" dirty="0">
                <a:latin typeface="Verdana" pitchFamily="34" charset="0"/>
                <a:ea typeface="Verdana" pitchFamily="34" charset="0"/>
                <a:cs typeface="Verdana" pitchFamily="34" charset="0"/>
              </a:endParaRPr>
            </a:p>
          </p:txBody>
        </p:sp>
        <p:sp>
          <p:nvSpPr>
            <p:cNvPr id="21" name="Up Arrow 20"/>
            <p:cNvSpPr/>
            <p:nvPr>
              <p:custDataLst>
                <p:tags r:id="rId5"/>
              </p:custDataLst>
            </p:nvPr>
          </p:nvSpPr>
          <p:spPr>
            <a:xfrm>
              <a:off x="1245677" y="5978899"/>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Callout 7"/>
          <p:cNvSpPr/>
          <p:nvPr>
            <p:custDataLst>
              <p:tags r:id="rId2"/>
            </p:custDataLst>
          </p:nvPr>
        </p:nvSpPr>
        <p:spPr>
          <a:xfrm rot="19577778">
            <a:off x="5726824" y="516993"/>
            <a:ext cx="2131173" cy="1036197"/>
          </a:xfrm>
          <a:prstGeom prst="wedgeEllipseCallout">
            <a:avLst>
              <a:gd name="adj1" fmla="val -10594"/>
              <a:gd name="adj2" fmla="val 6367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p:cNvGrpSpPr/>
          <p:nvPr>
            <p:custDataLst>
              <p:tags r:id="rId3"/>
            </p:custDataLst>
          </p:nvPr>
        </p:nvGrpSpPr>
        <p:grpSpPr>
          <a:xfrm>
            <a:off x="2682240" y="2983438"/>
            <a:ext cx="3794760" cy="2995461"/>
            <a:chOff x="2783124" y="2983438"/>
            <a:chExt cx="3794760" cy="2995461"/>
          </a:xfrm>
        </p:grpSpPr>
        <p:pic>
          <p:nvPicPr>
            <p:cNvPr id="32" name="Picture 6" descr="Minerals"/>
            <p:cNvPicPr>
              <a:picLocks noChangeAspect="1" noChangeArrowheads="1"/>
            </p:cNvPicPr>
            <p:nvPr/>
          </p:nvPicPr>
          <p:blipFill>
            <a:blip r:embed="rId13" cstate="print"/>
            <a:stretch>
              <a:fillRect/>
            </a:stretch>
          </p:blipFill>
          <p:spPr bwMode="auto">
            <a:xfrm>
              <a:off x="2971800" y="2983438"/>
              <a:ext cx="3429000" cy="2198162"/>
            </a:xfrm>
            <a:prstGeom prst="rect">
              <a:avLst/>
            </a:prstGeom>
            <a:ln w="57150" cap="sq" cmpd="thickThin">
              <a:solidFill>
                <a:srgbClr val="984807"/>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cxnSp>
          <p:nvCxnSpPr>
            <p:cNvPr id="33" name="Straight Connector 32"/>
            <p:cNvCxnSpPr/>
            <p:nvPr/>
          </p:nvCxnSpPr>
          <p:spPr>
            <a:xfrm>
              <a:off x="6324600" y="5245475"/>
              <a:ext cx="0" cy="733424"/>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11724" y="5245475"/>
              <a:ext cx="0" cy="733424"/>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783124" y="5245475"/>
              <a:ext cx="3794760"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xmlns="" val="2781014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tretch>
            <a:fillRect/>
          </a:stretch>
        </p:blipFill>
        <p:spPr bwMode="auto">
          <a:xfrm>
            <a:off x="3810000" y="65597"/>
            <a:ext cx="1724872" cy="2759921"/>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11" cstate="print">
            <a:extLst>
              <a:ext uri="{28A0092B-C50C-407E-A947-70E740481C1C}">
                <a14:useLocalDpi xmlns:a14="http://schemas.microsoft.com/office/drawing/2010/main" xmlns="" val="0"/>
              </a:ext>
            </a:extLst>
          </a:blip>
          <a:stretch>
            <a:fillRect/>
          </a:stretch>
        </p:blipFill>
        <p:spPr bwMode="auto">
          <a:xfrm>
            <a:off x="6467475" y="1298890"/>
            <a:ext cx="2676525" cy="428263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p:cNvPicPr>
            <a:picLocks noChangeAspect="1" noChangeArrowheads="1"/>
          </p:cNvPicPr>
          <p:nvPr/>
        </p:nvPicPr>
        <p:blipFill>
          <a:blip r:embed="rId12" cstate="print">
            <a:extLst>
              <a:ext uri="{28A0092B-C50C-407E-A947-70E740481C1C}">
                <a14:useLocalDpi xmlns:a14="http://schemas.microsoft.com/office/drawing/2010/main" xmlns="" val="0"/>
              </a:ext>
            </a:extLst>
          </a:blip>
          <a:stretch>
            <a:fillRect/>
          </a:stretch>
        </p:blipFill>
        <p:spPr bwMode="auto">
          <a:xfrm>
            <a:off x="8965" y="1654705"/>
            <a:ext cx="2857500" cy="428593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7" name="Group 16"/>
          <p:cNvGrpSpPr/>
          <p:nvPr/>
        </p:nvGrpSpPr>
        <p:grpSpPr>
          <a:xfrm>
            <a:off x="6527706" y="5878605"/>
            <a:ext cx="2286000" cy="887462"/>
            <a:chOff x="6527706" y="5878605"/>
            <a:chExt cx="2286000" cy="887462"/>
          </a:xfrm>
        </p:grpSpPr>
        <p:sp>
          <p:nvSpPr>
            <p:cNvPr id="19" name="TextBox 18"/>
            <p:cNvSpPr txBox="1"/>
            <p:nvPr>
              <p:custDataLst>
                <p:tags r:id="rId6"/>
              </p:custDataLst>
            </p:nvPr>
          </p:nvSpPr>
          <p:spPr>
            <a:xfrm>
              <a:off x="6527706" y="6304402"/>
              <a:ext cx="2286000" cy="461665"/>
            </a:xfrm>
            <a:prstGeom prst="rect">
              <a:avLst/>
            </a:prstGeom>
            <a:noFill/>
          </p:spPr>
          <p:txBody>
            <a:bodyPr wrap="square" rtlCol="0">
              <a:spAutoFit/>
            </a:bodyPr>
            <a:lstStyle/>
            <a:p>
              <a:pPr algn="ctr"/>
              <a:r>
                <a:rPr lang="en-US" sz="2400" dirty="0" smtClean="0">
                  <a:latin typeface="Verdana" pitchFamily="34" charset="0"/>
                  <a:ea typeface="Verdana" pitchFamily="34" charset="0"/>
                  <a:cs typeface="Verdana" pitchFamily="34" charset="0"/>
                </a:rPr>
                <a:t>Seller</a:t>
              </a:r>
              <a:endParaRPr lang="en-US" sz="2400" dirty="0">
                <a:latin typeface="Verdana" pitchFamily="34" charset="0"/>
                <a:ea typeface="Verdana" pitchFamily="34" charset="0"/>
                <a:cs typeface="Verdana" pitchFamily="34" charset="0"/>
              </a:endParaRPr>
            </a:p>
          </p:txBody>
        </p:sp>
        <p:sp>
          <p:nvSpPr>
            <p:cNvPr id="15" name="Up Arrow 14"/>
            <p:cNvSpPr/>
            <p:nvPr>
              <p:custDataLst>
                <p:tags r:id="rId7"/>
              </p:custDataLst>
            </p:nvPr>
          </p:nvSpPr>
          <p:spPr>
            <a:xfrm>
              <a:off x="7437624" y="5878605"/>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18247" y="5978899"/>
            <a:ext cx="2286000" cy="746844"/>
            <a:chOff x="318247" y="5978899"/>
            <a:chExt cx="2286000" cy="746844"/>
          </a:xfrm>
        </p:grpSpPr>
        <p:sp>
          <p:nvSpPr>
            <p:cNvPr id="14" name="TextBox 13"/>
            <p:cNvSpPr txBox="1"/>
            <p:nvPr>
              <p:custDataLst>
                <p:tags r:id="rId4"/>
              </p:custDataLst>
            </p:nvPr>
          </p:nvSpPr>
          <p:spPr>
            <a:xfrm>
              <a:off x="318247" y="6264078"/>
              <a:ext cx="2286000" cy="461665"/>
            </a:xfrm>
            <a:prstGeom prst="rect">
              <a:avLst/>
            </a:prstGeom>
            <a:noFill/>
          </p:spPr>
          <p:txBody>
            <a:bodyPr wrap="square" rtlCol="0">
              <a:spAutoFit/>
            </a:bodyPr>
            <a:lstStyle/>
            <a:p>
              <a:pPr algn="ctr"/>
              <a:r>
                <a:rPr lang="en-US" sz="2400" dirty="0" smtClean="0">
                  <a:latin typeface="Verdana" pitchFamily="34" charset="0"/>
                  <a:ea typeface="Verdana" pitchFamily="34" charset="0"/>
                  <a:cs typeface="Verdana" pitchFamily="34" charset="0"/>
                </a:rPr>
                <a:t>Buyer</a:t>
              </a:r>
              <a:endParaRPr lang="en-US" sz="2400" dirty="0">
                <a:latin typeface="Verdana" pitchFamily="34" charset="0"/>
                <a:ea typeface="Verdana" pitchFamily="34" charset="0"/>
                <a:cs typeface="Verdana" pitchFamily="34" charset="0"/>
              </a:endParaRPr>
            </a:p>
          </p:txBody>
        </p:sp>
        <p:sp>
          <p:nvSpPr>
            <p:cNvPr id="21" name="Up Arrow 20"/>
            <p:cNvSpPr/>
            <p:nvPr>
              <p:custDataLst>
                <p:tags r:id="rId5"/>
              </p:custDataLst>
            </p:nvPr>
          </p:nvSpPr>
          <p:spPr>
            <a:xfrm>
              <a:off x="1245677" y="5978899"/>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lowchart: Sequential Access Storage 2"/>
          <p:cNvSpPr/>
          <p:nvPr>
            <p:custDataLst>
              <p:tags r:id="rId2"/>
            </p:custDataLst>
          </p:nvPr>
        </p:nvSpPr>
        <p:spPr>
          <a:xfrm rot="20154628" flipH="1">
            <a:off x="1779076" y="539020"/>
            <a:ext cx="1726123" cy="1219200"/>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custDataLst>
              <p:tags r:id="rId3"/>
            </p:custDataLst>
          </p:nvPr>
        </p:nvGrpSpPr>
        <p:grpSpPr>
          <a:xfrm>
            <a:off x="2682240" y="2983438"/>
            <a:ext cx="3794760" cy="2995461"/>
            <a:chOff x="2783124" y="2983438"/>
            <a:chExt cx="3794760" cy="2995461"/>
          </a:xfrm>
        </p:grpSpPr>
        <p:pic>
          <p:nvPicPr>
            <p:cNvPr id="31" name="Picture 6" descr="Minerals"/>
            <p:cNvPicPr>
              <a:picLocks noChangeAspect="1" noChangeArrowheads="1"/>
            </p:cNvPicPr>
            <p:nvPr/>
          </p:nvPicPr>
          <p:blipFill>
            <a:blip r:embed="rId13" cstate="print"/>
            <a:stretch>
              <a:fillRect/>
            </a:stretch>
          </p:blipFill>
          <p:spPr bwMode="auto">
            <a:xfrm>
              <a:off x="2971800" y="2983438"/>
              <a:ext cx="3429000" cy="2198162"/>
            </a:xfrm>
            <a:prstGeom prst="rect">
              <a:avLst/>
            </a:prstGeom>
            <a:ln w="57150" cap="sq" cmpd="thickThin">
              <a:solidFill>
                <a:srgbClr val="984807"/>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cxnSp>
          <p:nvCxnSpPr>
            <p:cNvPr id="32" name="Straight Connector 31"/>
            <p:cNvCxnSpPr/>
            <p:nvPr/>
          </p:nvCxnSpPr>
          <p:spPr>
            <a:xfrm>
              <a:off x="6324600" y="5245475"/>
              <a:ext cx="0" cy="733424"/>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011724" y="5245475"/>
              <a:ext cx="0" cy="733424"/>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783124" y="5245475"/>
              <a:ext cx="3794760"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xmlns="" val="2781014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tretch>
            <a:fillRect/>
          </a:stretch>
        </p:blipFill>
        <p:spPr bwMode="auto">
          <a:xfrm>
            <a:off x="3657600" y="65597"/>
            <a:ext cx="1724872" cy="2759921"/>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11" cstate="print">
            <a:extLst>
              <a:ext uri="{28A0092B-C50C-407E-A947-70E740481C1C}">
                <a14:useLocalDpi xmlns:a14="http://schemas.microsoft.com/office/drawing/2010/main" xmlns="" val="0"/>
              </a:ext>
            </a:extLst>
          </a:blip>
          <a:stretch>
            <a:fillRect/>
          </a:stretch>
        </p:blipFill>
        <p:spPr bwMode="auto">
          <a:xfrm>
            <a:off x="6467475" y="1298890"/>
            <a:ext cx="2676525" cy="428263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p:cNvPicPr>
            <a:picLocks noChangeAspect="1" noChangeArrowheads="1"/>
          </p:cNvPicPr>
          <p:nvPr/>
        </p:nvPicPr>
        <p:blipFill>
          <a:blip r:embed="rId12" cstate="print">
            <a:extLst>
              <a:ext uri="{28A0092B-C50C-407E-A947-70E740481C1C}">
                <a14:useLocalDpi xmlns:a14="http://schemas.microsoft.com/office/drawing/2010/main" xmlns="" val="0"/>
              </a:ext>
            </a:extLst>
          </a:blip>
          <a:stretch>
            <a:fillRect/>
          </a:stretch>
        </p:blipFill>
        <p:spPr bwMode="auto">
          <a:xfrm>
            <a:off x="8965" y="1654705"/>
            <a:ext cx="2857500" cy="428593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7" name="Group 16"/>
          <p:cNvGrpSpPr/>
          <p:nvPr/>
        </p:nvGrpSpPr>
        <p:grpSpPr>
          <a:xfrm>
            <a:off x="6527706" y="5878605"/>
            <a:ext cx="2286000" cy="887462"/>
            <a:chOff x="6527706" y="5878605"/>
            <a:chExt cx="2286000" cy="887462"/>
          </a:xfrm>
        </p:grpSpPr>
        <p:sp>
          <p:nvSpPr>
            <p:cNvPr id="19" name="TextBox 18"/>
            <p:cNvSpPr txBox="1"/>
            <p:nvPr>
              <p:custDataLst>
                <p:tags r:id="rId6"/>
              </p:custDataLst>
            </p:nvPr>
          </p:nvSpPr>
          <p:spPr>
            <a:xfrm>
              <a:off x="6527706" y="6304402"/>
              <a:ext cx="2286000" cy="461665"/>
            </a:xfrm>
            <a:prstGeom prst="rect">
              <a:avLst/>
            </a:prstGeom>
            <a:noFill/>
          </p:spPr>
          <p:txBody>
            <a:bodyPr wrap="square" rtlCol="0">
              <a:spAutoFit/>
            </a:bodyPr>
            <a:lstStyle/>
            <a:p>
              <a:pPr algn="ctr"/>
              <a:r>
                <a:rPr lang="en-US" sz="2400" dirty="0" smtClean="0">
                  <a:latin typeface="Verdana" pitchFamily="34" charset="0"/>
                  <a:ea typeface="Verdana" pitchFamily="34" charset="0"/>
                  <a:cs typeface="Verdana" pitchFamily="34" charset="0"/>
                </a:rPr>
                <a:t>Seller</a:t>
              </a:r>
              <a:endParaRPr lang="en-US" sz="2400" dirty="0">
                <a:latin typeface="Verdana" pitchFamily="34" charset="0"/>
                <a:ea typeface="Verdana" pitchFamily="34" charset="0"/>
                <a:cs typeface="Verdana" pitchFamily="34" charset="0"/>
              </a:endParaRPr>
            </a:p>
          </p:txBody>
        </p:sp>
        <p:sp>
          <p:nvSpPr>
            <p:cNvPr id="15" name="Up Arrow 14"/>
            <p:cNvSpPr/>
            <p:nvPr>
              <p:custDataLst>
                <p:tags r:id="rId7"/>
              </p:custDataLst>
            </p:nvPr>
          </p:nvSpPr>
          <p:spPr>
            <a:xfrm>
              <a:off x="7437624" y="5878605"/>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18247" y="5978899"/>
            <a:ext cx="2286000" cy="746844"/>
            <a:chOff x="318247" y="5978899"/>
            <a:chExt cx="2286000" cy="746844"/>
          </a:xfrm>
        </p:grpSpPr>
        <p:sp>
          <p:nvSpPr>
            <p:cNvPr id="14" name="TextBox 13"/>
            <p:cNvSpPr txBox="1"/>
            <p:nvPr>
              <p:custDataLst>
                <p:tags r:id="rId4"/>
              </p:custDataLst>
            </p:nvPr>
          </p:nvSpPr>
          <p:spPr>
            <a:xfrm>
              <a:off x="318247" y="6264078"/>
              <a:ext cx="2286000" cy="461665"/>
            </a:xfrm>
            <a:prstGeom prst="rect">
              <a:avLst/>
            </a:prstGeom>
            <a:noFill/>
          </p:spPr>
          <p:txBody>
            <a:bodyPr wrap="square" rtlCol="0">
              <a:spAutoFit/>
            </a:bodyPr>
            <a:lstStyle/>
            <a:p>
              <a:pPr algn="ctr"/>
              <a:r>
                <a:rPr lang="en-US" sz="2400" dirty="0" smtClean="0">
                  <a:latin typeface="Verdana" pitchFamily="34" charset="0"/>
                  <a:ea typeface="Verdana" pitchFamily="34" charset="0"/>
                  <a:cs typeface="Verdana" pitchFamily="34" charset="0"/>
                </a:rPr>
                <a:t>Buyer</a:t>
              </a:r>
              <a:endParaRPr lang="en-US" sz="2400" dirty="0">
                <a:latin typeface="Verdana" pitchFamily="34" charset="0"/>
                <a:ea typeface="Verdana" pitchFamily="34" charset="0"/>
                <a:cs typeface="Verdana" pitchFamily="34" charset="0"/>
              </a:endParaRPr>
            </a:p>
          </p:txBody>
        </p:sp>
        <p:sp>
          <p:nvSpPr>
            <p:cNvPr id="21" name="Up Arrow 20"/>
            <p:cNvSpPr/>
            <p:nvPr>
              <p:custDataLst>
                <p:tags r:id="rId5"/>
              </p:custDataLst>
            </p:nvPr>
          </p:nvSpPr>
          <p:spPr>
            <a:xfrm>
              <a:off x="1245677" y="5978899"/>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Callout 7"/>
          <p:cNvSpPr/>
          <p:nvPr>
            <p:custDataLst>
              <p:tags r:id="rId2"/>
            </p:custDataLst>
          </p:nvPr>
        </p:nvSpPr>
        <p:spPr>
          <a:xfrm rot="19961833">
            <a:off x="5899677" y="491980"/>
            <a:ext cx="2097742" cy="982473"/>
          </a:xfrm>
          <a:prstGeom prst="wedgeEllipseCallout">
            <a:avLst>
              <a:gd name="adj1" fmla="val -16089"/>
              <a:gd name="adj2" fmla="val 625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p:cNvGrpSpPr/>
          <p:nvPr>
            <p:custDataLst>
              <p:tags r:id="rId3"/>
            </p:custDataLst>
          </p:nvPr>
        </p:nvGrpSpPr>
        <p:grpSpPr>
          <a:xfrm>
            <a:off x="2682240" y="2983438"/>
            <a:ext cx="3794760" cy="2995461"/>
            <a:chOff x="2783124" y="2983438"/>
            <a:chExt cx="3794760" cy="2995461"/>
          </a:xfrm>
        </p:grpSpPr>
        <p:pic>
          <p:nvPicPr>
            <p:cNvPr id="31" name="Picture 6" descr="Minerals"/>
            <p:cNvPicPr>
              <a:picLocks noChangeAspect="1" noChangeArrowheads="1"/>
            </p:cNvPicPr>
            <p:nvPr/>
          </p:nvPicPr>
          <p:blipFill>
            <a:blip r:embed="rId13" cstate="print"/>
            <a:stretch>
              <a:fillRect/>
            </a:stretch>
          </p:blipFill>
          <p:spPr bwMode="auto">
            <a:xfrm>
              <a:off x="2971800" y="2983438"/>
              <a:ext cx="3429000" cy="2198162"/>
            </a:xfrm>
            <a:prstGeom prst="rect">
              <a:avLst/>
            </a:prstGeom>
            <a:ln w="57150" cap="sq" cmpd="thickThin">
              <a:solidFill>
                <a:srgbClr val="984807"/>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cxnSp>
          <p:nvCxnSpPr>
            <p:cNvPr id="32" name="Straight Connector 31"/>
            <p:cNvCxnSpPr/>
            <p:nvPr/>
          </p:nvCxnSpPr>
          <p:spPr>
            <a:xfrm>
              <a:off x="6324600" y="5245475"/>
              <a:ext cx="0" cy="733424"/>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011724" y="5245475"/>
              <a:ext cx="0" cy="733424"/>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783124" y="5245475"/>
              <a:ext cx="3794760"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xmlns="" val="3159379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tretch>
            <a:fillRect/>
          </a:stretch>
        </p:blipFill>
        <p:spPr bwMode="auto">
          <a:xfrm>
            <a:off x="3886200" y="65597"/>
            <a:ext cx="1724872" cy="275992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lowchart: Sequential Access Storage 2"/>
          <p:cNvSpPr/>
          <p:nvPr>
            <p:custDataLst>
              <p:tags r:id="rId2"/>
            </p:custDataLst>
          </p:nvPr>
        </p:nvSpPr>
        <p:spPr>
          <a:xfrm flipH="1">
            <a:off x="1779077" y="638175"/>
            <a:ext cx="1497523" cy="9620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11" cstate="print">
            <a:extLst>
              <a:ext uri="{28A0092B-C50C-407E-A947-70E740481C1C}">
                <a14:useLocalDpi xmlns:a14="http://schemas.microsoft.com/office/drawing/2010/main" xmlns="" val="0"/>
              </a:ext>
            </a:extLst>
          </a:blip>
          <a:stretch>
            <a:fillRect/>
          </a:stretch>
        </p:blipFill>
        <p:spPr bwMode="auto">
          <a:xfrm>
            <a:off x="6467475" y="1298890"/>
            <a:ext cx="2676525" cy="428263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p:cNvPicPr>
            <a:picLocks noChangeAspect="1" noChangeArrowheads="1"/>
          </p:cNvPicPr>
          <p:nvPr/>
        </p:nvPicPr>
        <p:blipFill rotWithShape="1">
          <a:blip r:embed="rId12" cstate="print">
            <a:extLst>
              <a:ext uri="{28A0092B-C50C-407E-A947-70E740481C1C}">
                <a14:useLocalDpi xmlns:a14="http://schemas.microsoft.com/office/drawing/2010/main" xmlns="" val="0"/>
              </a:ext>
            </a:extLst>
          </a:blip>
          <a:srcRect r="11851"/>
          <a:stretch/>
        </p:blipFill>
        <p:spPr bwMode="auto">
          <a:xfrm>
            <a:off x="8965" y="1654705"/>
            <a:ext cx="2518873" cy="428593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7" name="Group 16"/>
          <p:cNvGrpSpPr/>
          <p:nvPr/>
        </p:nvGrpSpPr>
        <p:grpSpPr>
          <a:xfrm>
            <a:off x="6527706" y="5878605"/>
            <a:ext cx="2286000" cy="887462"/>
            <a:chOff x="6527706" y="5878605"/>
            <a:chExt cx="2286000" cy="887462"/>
          </a:xfrm>
        </p:grpSpPr>
        <p:sp>
          <p:nvSpPr>
            <p:cNvPr id="19" name="TextBox 18"/>
            <p:cNvSpPr txBox="1"/>
            <p:nvPr>
              <p:custDataLst>
                <p:tags r:id="rId6"/>
              </p:custDataLst>
            </p:nvPr>
          </p:nvSpPr>
          <p:spPr>
            <a:xfrm>
              <a:off x="6527706" y="6304402"/>
              <a:ext cx="2286000" cy="461665"/>
            </a:xfrm>
            <a:prstGeom prst="rect">
              <a:avLst/>
            </a:prstGeom>
            <a:noFill/>
          </p:spPr>
          <p:txBody>
            <a:bodyPr wrap="square" rtlCol="0">
              <a:spAutoFit/>
            </a:bodyPr>
            <a:lstStyle/>
            <a:p>
              <a:pPr algn="ctr"/>
              <a:r>
                <a:rPr lang="en-US" sz="2400" dirty="0" smtClean="0">
                  <a:latin typeface="Verdana" pitchFamily="34" charset="0"/>
                  <a:ea typeface="Verdana" pitchFamily="34" charset="0"/>
                  <a:cs typeface="Verdana" pitchFamily="34" charset="0"/>
                </a:rPr>
                <a:t>Seller</a:t>
              </a:r>
              <a:endParaRPr lang="en-US" sz="2400" dirty="0">
                <a:latin typeface="Verdana" pitchFamily="34" charset="0"/>
                <a:ea typeface="Verdana" pitchFamily="34" charset="0"/>
                <a:cs typeface="Verdana" pitchFamily="34" charset="0"/>
              </a:endParaRPr>
            </a:p>
          </p:txBody>
        </p:sp>
        <p:sp>
          <p:nvSpPr>
            <p:cNvPr id="15" name="Up Arrow 14"/>
            <p:cNvSpPr/>
            <p:nvPr>
              <p:custDataLst>
                <p:tags r:id="rId7"/>
              </p:custDataLst>
            </p:nvPr>
          </p:nvSpPr>
          <p:spPr>
            <a:xfrm>
              <a:off x="7437624" y="5878605"/>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18247" y="5978899"/>
            <a:ext cx="2286000" cy="746844"/>
            <a:chOff x="318247" y="5978899"/>
            <a:chExt cx="2286000" cy="746844"/>
          </a:xfrm>
        </p:grpSpPr>
        <p:sp>
          <p:nvSpPr>
            <p:cNvPr id="14" name="TextBox 13"/>
            <p:cNvSpPr txBox="1"/>
            <p:nvPr>
              <p:custDataLst>
                <p:tags r:id="rId4"/>
              </p:custDataLst>
            </p:nvPr>
          </p:nvSpPr>
          <p:spPr>
            <a:xfrm>
              <a:off x="318247" y="6264078"/>
              <a:ext cx="2286000" cy="461665"/>
            </a:xfrm>
            <a:prstGeom prst="rect">
              <a:avLst/>
            </a:prstGeom>
            <a:noFill/>
          </p:spPr>
          <p:txBody>
            <a:bodyPr wrap="square" rtlCol="0">
              <a:spAutoFit/>
            </a:bodyPr>
            <a:lstStyle/>
            <a:p>
              <a:pPr algn="ctr"/>
              <a:r>
                <a:rPr lang="en-US" sz="2400" dirty="0" smtClean="0">
                  <a:latin typeface="Verdana" pitchFamily="34" charset="0"/>
                  <a:ea typeface="Verdana" pitchFamily="34" charset="0"/>
                  <a:cs typeface="Verdana" pitchFamily="34" charset="0"/>
                </a:rPr>
                <a:t>Buyer</a:t>
              </a:r>
              <a:endParaRPr lang="en-US" sz="2400" dirty="0">
                <a:latin typeface="Verdana" pitchFamily="34" charset="0"/>
                <a:ea typeface="Verdana" pitchFamily="34" charset="0"/>
                <a:cs typeface="Verdana" pitchFamily="34" charset="0"/>
              </a:endParaRPr>
            </a:p>
          </p:txBody>
        </p:sp>
        <p:sp>
          <p:nvSpPr>
            <p:cNvPr id="21" name="Up Arrow 20"/>
            <p:cNvSpPr/>
            <p:nvPr>
              <p:custDataLst>
                <p:tags r:id="rId5"/>
              </p:custDataLst>
            </p:nvPr>
          </p:nvSpPr>
          <p:spPr>
            <a:xfrm>
              <a:off x="1245677" y="5978899"/>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custDataLst>
              <p:tags r:id="rId3"/>
            </p:custDataLst>
          </p:nvPr>
        </p:nvGrpSpPr>
        <p:grpSpPr>
          <a:xfrm>
            <a:off x="2682240" y="2983438"/>
            <a:ext cx="3794760" cy="2995461"/>
            <a:chOff x="2783124" y="2983438"/>
            <a:chExt cx="3794760" cy="2995461"/>
          </a:xfrm>
        </p:grpSpPr>
        <p:pic>
          <p:nvPicPr>
            <p:cNvPr id="26" name="Picture 6" descr="Minerals"/>
            <p:cNvPicPr>
              <a:picLocks noChangeAspect="1" noChangeArrowheads="1"/>
            </p:cNvPicPr>
            <p:nvPr/>
          </p:nvPicPr>
          <p:blipFill>
            <a:blip r:embed="rId13" cstate="print"/>
            <a:stretch>
              <a:fillRect/>
            </a:stretch>
          </p:blipFill>
          <p:spPr bwMode="auto">
            <a:xfrm>
              <a:off x="2971800" y="2983438"/>
              <a:ext cx="3429000" cy="2198162"/>
            </a:xfrm>
            <a:prstGeom prst="rect">
              <a:avLst/>
            </a:prstGeom>
            <a:ln w="57150" cap="sq" cmpd="thickThin">
              <a:solidFill>
                <a:srgbClr val="984807"/>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cxnSp>
          <p:nvCxnSpPr>
            <p:cNvPr id="27" name="Straight Connector 26"/>
            <p:cNvCxnSpPr/>
            <p:nvPr/>
          </p:nvCxnSpPr>
          <p:spPr>
            <a:xfrm>
              <a:off x="6324600" y="5245475"/>
              <a:ext cx="0" cy="733424"/>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11724" y="5245475"/>
              <a:ext cx="0" cy="733424"/>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783124" y="5245475"/>
              <a:ext cx="3794760"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xmlns="" val="2170599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xmlns="" val="0"/>
              </a:ext>
            </a:extLst>
          </a:blip>
          <a:stretch>
            <a:fillRect/>
          </a:stretch>
        </p:blipFill>
        <p:spPr bwMode="auto">
          <a:xfrm>
            <a:off x="2057400" y="1371600"/>
            <a:ext cx="3809999" cy="25305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2" name="Picture 4"/>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xmlns="" val="0"/>
              </a:ext>
            </a:extLst>
          </a:blip>
          <a:stretch>
            <a:fillRect/>
          </a:stretch>
        </p:blipFill>
        <p:spPr bwMode="auto">
          <a:xfrm>
            <a:off x="6324600" y="1809750"/>
            <a:ext cx="2349500" cy="3524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custDataLst>
              <p:tags r:id="rId4"/>
            </p:custDataLst>
          </p:nvPr>
        </p:nvSpPr>
        <p:spPr>
          <a:xfrm>
            <a:off x="1518533" y="511314"/>
            <a:ext cx="3815467"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Verdana" panose="020B0604030504040204" pitchFamily="34" charset="0"/>
                <a:ea typeface="Verdana" panose="020B0604030504040204" pitchFamily="34" charset="0"/>
                <a:cs typeface="Verdana" panose="020B0604030504040204" pitchFamily="34" charset="0"/>
              </a:rPr>
              <a:t>Come Again!</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7174" name="Picture 6"/>
          <p:cNvPicPr>
            <a:picLocks noChangeAspect="1" noChangeArrowheads="1"/>
          </p:cNvPicPr>
          <p:nvPr>
            <p:custDataLst>
              <p:tags r:id="rId5"/>
            </p:custDataLst>
          </p:nvPr>
        </p:nvPicPr>
        <p:blipFill>
          <a:blip r:embed="rId10" cstate="print">
            <a:extLst>
              <a:ext uri="{28A0092B-C50C-407E-A947-70E740481C1C}">
                <a14:useLocalDpi xmlns:a14="http://schemas.microsoft.com/office/drawing/2010/main" xmlns="" val="0"/>
              </a:ext>
            </a:extLst>
          </a:blip>
          <a:stretch>
            <a:fillRect/>
          </a:stretch>
        </p:blipFill>
        <p:spPr bwMode="auto">
          <a:xfrm>
            <a:off x="1524001" y="4191000"/>
            <a:ext cx="3809999" cy="2389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2"/>
          <p:cNvPicPr>
            <a:picLocks noChangeAspect="1" noChangeArrowheads="1"/>
          </p:cNvPicPr>
          <p:nvPr/>
        </p:nvPicPr>
        <p:blipFill>
          <a:blip r:embed="rId11" cstate="print">
            <a:extLst>
              <a:ext uri="{28A0092B-C50C-407E-A947-70E740481C1C}">
                <a14:useLocalDpi xmlns:a14="http://schemas.microsoft.com/office/drawing/2010/main" xmlns="" val="0"/>
              </a:ext>
            </a:extLst>
          </a:blip>
          <a:stretch>
            <a:fillRect/>
          </a:stretch>
        </p:blipFill>
        <p:spPr bwMode="auto">
          <a:xfrm>
            <a:off x="0" y="990600"/>
            <a:ext cx="1724872" cy="2759921"/>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96027399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1371600" y="1280160"/>
            <a:ext cx="6934200" cy="701040"/>
          </a:xfrm>
        </p:spPr>
        <p:txBody>
          <a:bodyPr>
            <a:normAutofit fontScale="90000"/>
          </a:bodyPr>
          <a:lstStyle/>
          <a:p>
            <a:r>
              <a:rPr lang="en-US" dirty="0">
                <a:latin typeface="Calibri"/>
                <a:ea typeface="MS Mincho"/>
                <a:cs typeface="Times New Roman"/>
                <a:hlinkClick r:id="rId5"/>
              </a:rPr>
              <a:t>http://www.kvoa.com/videos/2012-gem-show-preparations/</a:t>
            </a:r>
            <a:endParaRPr lang="en-US" dirty="0"/>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609600" y="2514600"/>
            <a:ext cx="2514600" cy="4023543"/>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282038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2438400" y="1417076"/>
            <a:ext cx="3352800" cy="536472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4"/>
          <p:cNvGrpSpPr/>
          <p:nvPr>
            <p:custDataLst>
              <p:tags r:id="rId2"/>
            </p:custDataLst>
          </p:nvPr>
        </p:nvGrpSpPr>
        <p:grpSpPr>
          <a:xfrm rot="1013491">
            <a:off x="4620326" y="1196048"/>
            <a:ext cx="2438400" cy="1219200"/>
            <a:chOff x="4007225" y="692724"/>
            <a:chExt cx="2438400" cy="1219200"/>
          </a:xfrm>
        </p:grpSpPr>
        <p:sp>
          <p:nvSpPr>
            <p:cNvPr id="6" name="Oval Callout 5"/>
            <p:cNvSpPr/>
            <p:nvPr>
              <p:custDataLst>
                <p:tags r:id="rId3"/>
              </p:custDataLst>
            </p:nvPr>
          </p:nvSpPr>
          <p:spPr>
            <a:xfrm>
              <a:off x="4007225" y="692724"/>
              <a:ext cx="2438400" cy="1219200"/>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custDataLst>
                <p:tags r:id="rId4"/>
              </p:custDataLst>
            </p:nvPr>
          </p:nvSpPr>
          <p:spPr>
            <a:xfrm>
              <a:off x="4153054" y="840659"/>
              <a:ext cx="214674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Hello!</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ustDataLst>
      <p:tags r:id="rId1"/>
    </p:custDataLst>
    <p:extLst>
      <p:ext uri="{BB962C8B-B14F-4D97-AF65-F5344CB8AC3E}">
        <p14:creationId xmlns:p14="http://schemas.microsoft.com/office/powerpoint/2010/main" xmlns="" val="206518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p:cNvPicPr>
            <a:picLocks noChangeAspect="1" noChangeArrowheads="1"/>
          </p:cNvPicPr>
          <p:nvPr>
            <p:custDataLst>
              <p:tags r:id="rId2"/>
            </p:custDataLst>
          </p:nvPr>
        </p:nvPicPr>
        <p:blipFill rotWithShape="1">
          <a:blip r:embed="rId15" cstate="print">
            <a:extLst>
              <a:ext uri="{28A0092B-C50C-407E-A947-70E740481C1C}">
                <a14:useLocalDpi xmlns:a14="http://schemas.microsoft.com/office/drawing/2010/main" xmlns="" val="0"/>
              </a:ext>
            </a:extLst>
          </a:blip>
          <a:srcRect r="32558" b="16279"/>
          <a:stretch/>
        </p:blipFill>
        <p:spPr bwMode="auto">
          <a:xfrm>
            <a:off x="1219200" y="1295400"/>
            <a:ext cx="2209800" cy="2057400"/>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pic>
        <p:nvPicPr>
          <p:cNvPr id="7" name="Picture 6">
            <a:hlinkClick r:id="rId16"/>
          </p:cNvPr>
          <p:cNvPicPr/>
          <p:nvPr>
            <p:custDataLst>
              <p:tags r:id="rId3"/>
            </p:custDataLst>
          </p:nvPr>
        </p:nvPicPr>
        <p:blipFill>
          <a:blip r:embed="rId17" cstate="print">
            <a:extLst>
              <a:ext uri="{28A0092B-C50C-407E-A947-70E740481C1C}">
                <a14:useLocalDpi xmlns:a14="http://schemas.microsoft.com/office/drawing/2010/main" xmlns="" val="0"/>
              </a:ext>
            </a:extLst>
          </a:blip>
          <a:stretch>
            <a:fillRect/>
          </a:stretch>
        </p:blipFill>
        <p:spPr bwMode="auto">
          <a:xfrm>
            <a:off x="5951214" y="1671935"/>
            <a:ext cx="2202186" cy="1528465"/>
          </a:xfrm>
          <a:prstGeom prst="rect">
            <a:avLst/>
          </a:prstGeom>
          <a:noFill/>
          <a:ln>
            <a:solidFill>
              <a:schemeClr val="tx1"/>
            </a:solidFill>
          </a:ln>
          <a:effectLst>
            <a:outerShdw blurRad="50800" dist="38100" dir="2700000" algn="tl" rotWithShape="0">
              <a:prstClr val="black">
                <a:alpha val="40000"/>
              </a:prstClr>
            </a:outerShdw>
            <a:softEdge rad="31750"/>
          </a:effectLst>
          <a:extLst>
            <a:ext uri="{909E8E84-426E-40DD-AFC4-6F175D3DCCD1}">
              <a14:hiddenFill xmlns:a14="http://schemas.microsoft.com/office/drawing/2010/main" xmlns="">
                <a:solidFill>
                  <a:srgbClr val="FFFFFF"/>
                </a:solidFill>
              </a14:hiddenFill>
            </a:ext>
          </a:extLst>
        </p:spPr>
      </p:pic>
      <p:pic>
        <p:nvPicPr>
          <p:cNvPr id="10" name="Picture 9">
            <a:hlinkClick r:id="rId18"/>
          </p:cNvPr>
          <p:cNvPicPr/>
          <p:nvPr/>
        </p:nvPicPr>
        <p:blipFill>
          <a:blip r:embed="rId19" cstate="print">
            <a:extLst>
              <a:ext uri="{28A0092B-C50C-407E-A947-70E740481C1C}">
                <a14:useLocalDpi xmlns:a14="http://schemas.microsoft.com/office/drawing/2010/main" xmlns="" val="0"/>
              </a:ext>
            </a:extLst>
          </a:blip>
          <a:stretch>
            <a:fillRect/>
          </a:stretch>
        </p:blipFill>
        <p:spPr bwMode="auto">
          <a:xfrm>
            <a:off x="5715000" y="4143394"/>
            <a:ext cx="2743200" cy="1981199"/>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a:hlinkClick r:id="rId20"/>
          </p:cNvPr>
          <p:cNvPicPr>
            <a:picLocks noChangeAspect="1" noChangeArrowheads="1"/>
          </p:cNvPicPr>
          <p:nvPr>
            <p:custDataLst>
              <p:tags r:id="rId4"/>
            </p:custDataLst>
          </p:nvPr>
        </p:nvPicPr>
        <p:blipFill>
          <a:blip r:embed="rId21" cstate="print">
            <a:extLst>
              <a:ext uri="{28A0092B-C50C-407E-A947-70E740481C1C}">
                <a14:useLocalDpi xmlns:a14="http://schemas.microsoft.com/office/drawing/2010/main" xmlns="" val="0"/>
              </a:ext>
            </a:extLst>
          </a:blip>
          <a:stretch>
            <a:fillRect/>
          </a:stretch>
        </p:blipFill>
        <p:spPr bwMode="auto">
          <a:xfrm>
            <a:off x="3810000" y="4007365"/>
            <a:ext cx="1447800" cy="1930400"/>
          </a:xfrm>
          <a:prstGeom prst="rect">
            <a:avLst/>
          </a:prstGeom>
          <a:noFill/>
          <a:ln>
            <a:solidFill>
              <a:schemeClr val="tx1"/>
            </a:solidFill>
          </a:ln>
          <a:effectLst>
            <a:outerShdw blurRad="50800" dist="38100" dir="2700000" algn="tl" rotWithShape="0">
              <a:prstClr val="black">
                <a:alpha val="40000"/>
              </a:prstClr>
            </a:outerShdw>
            <a:softEdge rad="31750"/>
          </a:effectLst>
          <a:extLst>
            <a:ext uri="{909E8E84-426E-40DD-AFC4-6F175D3DCCD1}">
              <a14:hiddenFill xmlns:a14="http://schemas.microsoft.com/office/drawing/2010/main" xmlns="">
                <a:solidFill>
                  <a:srgbClr val="FFFFFF"/>
                </a:solidFill>
              </a14:hiddenFill>
            </a:ext>
          </a:extLst>
        </p:spPr>
      </p:pic>
      <p:pic>
        <p:nvPicPr>
          <p:cNvPr id="4100" name="Picture 4">
            <a:hlinkClick r:id="rId22"/>
          </p:cNvPr>
          <p:cNvPicPr>
            <a:picLocks noChangeAspect="1" noChangeArrowheads="1"/>
          </p:cNvPicPr>
          <p:nvPr/>
        </p:nvPicPr>
        <p:blipFill>
          <a:blip r:embed="rId23" cstate="print">
            <a:extLst>
              <a:ext uri="{28A0092B-C50C-407E-A947-70E740481C1C}">
                <a14:useLocalDpi xmlns:a14="http://schemas.microsoft.com/office/drawing/2010/main" xmlns="" val="0"/>
              </a:ext>
            </a:extLst>
          </a:blip>
          <a:stretch>
            <a:fillRect/>
          </a:stretch>
        </p:blipFill>
        <p:spPr bwMode="auto">
          <a:xfrm>
            <a:off x="713366" y="4143394"/>
            <a:ext cx="2868034" cy="1904966"/>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custDataLst>
              <p:tags r:id="rId5"/>
            </p:custDataLst>
          </p:nvPr>
        </p:nvSpPr>
        <p:spPr>
          <a:xfrm>
            <a:off x="2728857" y="685800"/>
            <a:ext cx="3222357"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Describe!</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endParaRPr>
          </a:p>
        </p:txBody>
      </p:sp>
      <p:sp>
        <p:nvSpPr>
          <p:cNvPr id="13" name="Rectangle 12"/>
          <p:cNvSpPr/>
          <p:nvPr>
            <p:custDataLst>
              <p:tags r:id="rId6"/>
            </p:custDataLst>
          </p:nvPr>
        </p:nvSpPr>
        <p:spPr>
          <a:xfrm>
            <a:off x="6014833" y="3343870"/>
            <a:ext cx="2040437"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Smooth</a:t>
            </a:r>
            <a:endParaRPr lang="en-US" sz="2400" b="1" spc="50" dirty="0">
              <a:ln w="11430"/>
              <a:effectLst>
                <a:outerShdw blurRad="76200" dist="50800" dir="5400000" algn="tl" rotWithShape="0">
                  <a:srgbClr val="000000">
                    <a:alpha val="65000"/>
                  </a:srgbClr>
                </a:outerShdw>
              </a:effectLst>
              <a:latin typeface="Verdana" pitchFamily="34" charset="0"/>
              <a:ea typeface="Verdana" pitchFamily="34" charset="0"/>
              <a:cs typeface="Verdana" pitchFamily="34" charset="0"/>
            </a:endParaRPr>
          </a:p>
        </p:txBody>
      </p:sp>
      <p:sp>
        <p:nvSpPr>
          <p:cNvPr id="18" name="Rectangle 17"/>
          <p:cNvSpPr/>
          <p:nvPr>
            <p:custDataLst>
              <p:tags r:id="rId7"/>
            </p:custDataLst>
          </p:nvPr>
        </p:nvSpPr>
        <p:spPr>
          <a:xfrm>
            <a:off x="1083763" y="3348335"/>
            <a:ext cx="2040437"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Large</a:t>
            </a:r>
            <a:endParaRPr lang="en-US" sz="2400" b="1" spc="50" dirty="0">
              <a:ln w="11430"/>
              <a:effectLst>
                <a:outerShdw blurRad="76200" dist="50800" dir="5400000" algn="tl" rotWithShape="0">
                  <a:srgbClr val="000000">
                    <a:alpha val="65000"/>
                  </a:srgbClr>
                </a:outerShdw>
              </a:effectLst>
              <a:latin typeface="Verdana" pitchFamily="34" charset="0"/>
              <a:ea typeface="Verdana" pitchFamily="34" charset="0"/>
              <a:cs typeface="Verdana" pitchFamily="34" charset="0"/>
            </a:endParaRPr>
          </a:p>
        </p:txBody>
      </p:sp>
      <p:sp>
        <p:nvSpPr>
          <p:cNvPr id="19" name="Rectangle 18"/>
          <p:cNvSpPr/>
          <p:nvPr>
            <p:custDataLst>
              <p:tags r:id="rId8"/>
            </p:custDataLst>
          </p:nvPr>
        </p:nvSpPr>
        <p:spPr>
          <a:xfrm>
            <a:off x="1099297" y="6015335"/>
            <a:ext cx="2040437"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Speckled</a:t>
            </a:r>
            <a:endParaRPr lang="en-US" sz="2400" b="1" spc="50" dirty="0">
              <a:ln w="11430"/>
              <a:effectLst>
                <a:outerShdw blurRad="76200" dist="50800" dir="5400000" algn="tl" rotWithShape="0">
                  <a:srgbClr val="000000">
                    <a:alpha val="65000"/>
                  </a:srgbClr>
                </a:outerShdw>
              </a:effectLst>
              <a:latin typeface="Verdana" pitchFamily="34" charset="0"/>
              <a:ea typeface="Verdana" pitchFamily="34" charset="0"/>
              <a:cs typeface="Verdana" pitchFamily="34" charset="0"/>
            </a:endParaRPr>
          </a:p>
        </p:txBody>
      </p:sp>
      <p:sp>
        <p:nvSpPr>
          <p:cNvPr id="20" name="Rectangle 19"/>
          <p:cNvSpPr/>
          <p:nvPr>
            <p:custDataLst>
              <p:tags r:id="rId9"/>
            </p:custDataLst>
          </p:nvPr>
        </p:nvSpPr>
        <p:spPr>
          <a:xfrm>
            <a:off x="3505200" y="3348335"/>
            <a:ext cx="2040437"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Small</a:t>
            </a:r>
            <a:endParaRPr lang="en-US" sz="2400" b="1" spc="50" dirty="0">
              <a:ln w="11430"/>
              <a:effectLst>
                <a:outerShdw blurRad="76200" dist="50800" dir="5400000" algn="tl" rotWithShape="0">
                  <a:srgbClr val="000000">
                    <a:alpha val="65000"/>
                  </a:srgbClr>
                </a:outerShdw>
              </a:effectLst>
              <a:latin typeface="Verdana" pitchFamily="34" charset="0"/>
              <a:ea typeface="Verdana" pitchFamily="34" charset="0"/>
              <a:cs typeface="Verdana" pitchFamily="34" charset="0"/>
            </a:endParaRPr>
          </a:p>
        </p:txBody>
      </p:sp>
      <p:sp>
        <p:nvSpPr>
          <p:cNvPr id="21" name="Rectangle 20"/>
          <p:cNvSpPr/>
          <p:nvPr>
            <p:custDataLst>
              <p:tags r:id="rId10"/>
            </p:custDataLst>
          </p:nvPr>
        </p:nvSpPr>
        <p:spPr>
          <a:xfrm>
            <a:off x="3505200" y="6015335"/>
            <a:ext cx="2040437"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Striped</a:t>
            </a:r>
            <a:endParaRPr lang="en-US" sz="2400" b="1" spc="50" dirty="0">
              <a:ln w="11430"/>
              <a:effectLst>
                <a:outerShdw blurRad="76200" dist="50800" dir="5400000" algn="tl" rotWithShape="0">
                  <a:srgbClr val="000000">
                    <a:alpha val="65000"/>
                  </a:srgbClr>
                </a:outerShdw>
              </a:effectLst>
              <a:latin typeface="Verdana" pitchFamily="34" charset="0"/>
              <a:ea typeface="Verdana" pitchFamily="34" charset="0"/>
              <a:cs typeface="Verdana" pitchFamily="34" charset="0"/>
            </a:endParaRPr>
          </a:p>
        </p:txBody>
      </p:sp>
      <p:sp>
        <p:nvSpPr>
          <p:cNvPr id="22" name="Rectangle 21"/>
          <p:cNvSpPr/>
          <p:nvPr>
            <p:custDataLst>
              <p:tags r:id="rId11"/>
            </p:custDataLst>
          </p:nvPr>
        </p:nvSpPr>
        <p:spPr>
          <a:xfrm>
            <a:off x="6189163" y="6015334"/>
            <a:ext cx="2040437"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Rough</a:t>
            </a:r>
            <a:endParaRPr lang="en-US" sz="2400" b="1" spc="50" dirty="0">
              <a:ln w="11430"/>
              <a:effectLst>
                <a:outerShdw blurRad="76200" dist="50800" dir="5400000" algn="tl" rotWithShape="0">
                  <a:srgbClr val="000000">
                    <a:alpha val="65000"/>
                  </a:srgbClr>
                </a:outerShdw>
              </a:effectLst>
              <a:latin typeface="Verdana" pitchFamily="34" charset="0"/>
              <a:ea typeface="Verdana" pitchFamily="34" charset="0"/>
              <a:cs typeface="Verdana" pitchFamily="34" charset="0"/>
            </a:endParaRPr>
          </a:p>
        </p:txBody>
      </p:sp>
      <p:pic>
        <p:nvPicPr>
          <p:cNvPr id="3074" name="Picture 2"/>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17929" y="904"/>
            <a:ext cx="1338263" cy="2141318"/>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8"/>
          <p:cNvPicPr>
            <a:picLocks noChangeAspect="1" noChangeArrowheads="1"/>
          </p:cNvPicPr>
          <p:nvPr>
            <p:custDataLst>
              <p:tags r:id="rId12"/>
            </p:custDataLst>
          </p:nvPr>
        </p:nvPicPr>
        <p:blipFill rotWithShape="1">
          <a:blip r:embed="rId15" cstate="print">
            <a:extLst>
              <a:ext uri="{28A0092B-C50C-407E-A947-70E740481C1C}">
                <a14:useLocalDpi xmlns:a14="http://schemas.microsoft.com/office/drawing/2010/main" xmlns="" val="0"/>
              </a:ext>
            </a:extLst>
          </a:blip>
          <a:srcRect l="65423" t="35046" b="19561"/>
          <a:stretch/>
        </p:blipFill>
        <p:spPr bwMode="auto">
          <a:xfrm>
            <a:off x="3886200" y="2228372"/>
            <a:ext cx="1132967" cy="1115498"/>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974575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13" cstate="print">
            <a:extLst>
              <a:ext uri="{28A0092B-C50C-407E-A947-70E740481C1C}">
                <a14:useLocalDpi xmlns:a14="http://schemas.microsoft.com/office/drawing/2010/main" xmlns="" val="0"/>
              </a:ext>
            </a:extLst>
          </a:blip>
          <a:stretch>
            <a:fillRect/>
          </a:stretch>
        </p:blipFill>
        <p:spPr bwMode="auto">
          <a:xfrm>
            <a:off x="1443322" y="1676400"/>
            <a:ext cx="6096000" cy="4572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pSp>
        <p:nvGrpSpPr>
          <p:cNvPr id="8" name="Group 7"/>
          <p:cNvGrpSpPr/>
          <p:nvPr>
            <p:custDataLst>
              <p:tags r:id="rId3"/>
            </p:custDataLst>
          </p:nvPr>
        </p:nvGrpSpPr>
        <p:grpSpPr>
          <a:xfrm>
            <a:off x="5943600" y="3237246"/>
            <a:ext cx="3153645" cy="801613"/>
            <a:chOff x="8686800" y="2290539"/>
            <a:chExt cx="2823878" cy="801613"/>
          </a:xfrm>
          <a:solidFill>
            <a:schemeClr val="bg1"/>
          </a:solidFill>
        </p:grpSpPr>
        <p:sp>
          <p:nvSpPr>
            <p:cNvPr id="2" name="Left Arrow 1"/>
            <p:cNvSpPr/>
            <p:nvPr>
              <p:custDataLst>
                <p:tags r:id="rId8"/>
              </p:custDataLst>
            </p:nvPr>
          </p:nvSpPr>
          <p:spPr>
            <a:xfrm>
              <a:off x="8686800" y="2482293"/>
              <a:ext cx="1219200" cy="373625"/>
            </a:xfrm>
            <a:prstGeom prst="lef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custDataLst>
                <p:tags r:id="rId9"/>
              </p:custDataLst>
            </p:nvPr>
          </p:nvSpPr>
          <p:spPr>
            <a:xfrm>
              <a:off x="9906000" y="2290539"/>
              <a:ext cx="1604678" cy="80161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custDataLst>
                <p:tags r:id="rId10"/>
              </p:custDataLst>
            </p:nvPr>
          </p:nvSpPr>
          <p:spPr>
            <a:xfrm>
              <a:off x="9941342" y="2365895"/>
              <a:ext cx="1501103" cy="584775"/>
            </a:xfrm>
            <a:prstGeom prst="rect">
              <a:avLst/>
            </a:prstGeom>
            <a:grpFill/>
          </p:spPr>
          <p:txBody>
            <a:bodyPr wrap="square" lIns="91440" tIns="45720" rIns="91440" bIns="45720">
              <a:spAutoFit/>
            </a:bodyPr>
            <a:lstStyle/>
            <a:p>
              <a:pPr algn="ctr"/>
              <a:r>
                <a:rPr lang="en-US" sz="3200" b="1" dirty="0">
                  <a:ln w="10541" cmpd="sng">
                    <a:solidFill>
                      <a:schemeClr val="accent1">
                        <a:shade val="88000"/>
                        <a:satMod val="110000"/>
                      </a:schemeClr>
                    </a:solidFill>
                    <a:prstDash val="solid"/>
                  </a:ln>
                  <a:solidFill>
                    <a:schemeClr val="accent2"/>
                  </a:solidFill>
                  <a:latin typeface="Verdana" pitchFamily="34" charset="0"/>
                  <a:ea typeface="Verdana" pitchFamily="34" charset="0"/>
                  <a:cs typeface="Verdana" pitchFamily="34" charset="0"/>
                </a:rPr>
                <a:t>b</a:t>
              </a:r>
              <a:r>
                <a:rPr lang="en-US" sz="3200" b="1" dirty="0" smtClean="0">
                  <a:ln w="10541" cmpd="sng">
                    <a:solidFill>
                      <a:schemeClr val="accent1">
                        <a:shade val="88000"/>
                        <a:satMod val="110000"/>
                      </a:schemeClr>
                    </a:solidFill>
                    <a:prstDash val="solid"/>
                  </a:ln>
                  <a:solidFill>
                    <a:schemeClr val="accent2"/>
                  </a:solidFill>
                  <a:latin typeface="Verdana" pitchFamily="34" charset="0"/>
                  <a:ea typeface="Verdana" pitchFamily="34" charset="0"/>
                  <a:cs typeface="Verdana" pitchFamily="34" charset="0"/>
                </a:rPr>
                <a:t>uyer</a:t>
              </a:r>
              <a:endParaRPr lang="en-US" sz="3200" b="1" cap="none" spc="0" dirty="0">
                <a:ln w="10541" cmpd="sng">
                  <a:solidFill>
                    <a:schemeClr val="accent1">
                      <a:shade val="88000"/>
                      <a:satMod val="110000"/>
                    </a:schemeClr>
                  </a:solidFill>
                  <a:prstDash val="solid"/>
                </a:ln>
                <a:solidFill>
                  <a:schemeClr val="accent2"/>
                </a:solidFill>
                <a:effectLst/>
                <a:latin typeface="Verdana" pitchFamily="34" charset="0"/>
                <a:ea typeface="Verdana" pitchFamily="34" charset="0"/>
                <a:cs typeface="Verdana" pitchFamily="34" charset="0"/>
              </a:endParaRPr>
            </a:p>
          </p:txBody>
        </p:sp>
      </p:grpSp>
      <p:grpSp>
        <p:nvGrpSpPr>
          <p:cNvPr id="12" name="Group 11"/>
          <p:cNvGrpSpPr/>
          <p:nvPr>
            <p:custDataLst>
              <p:tags r:id="rId4"/>
            </p:custDataLst>
          </p:nvPr>
        </p:nvGrpSpPr>
        <p:grpSpPr>
          <a:xfrm>
            <a:off x="2510122" y="799591"/>
            <a:ext cx="2057400" cy="1867409"/>
            <a:chOff x="10972800" y="1295400"/>
            <a:chExt cx="2057400" cy="1867409"/>
          </a:xfrm>
          <a:solidFill>
            <a:schemeClr val="bg1"/>
          </a:solidFill>
        </p:grpSpPr>
        <p:sp>
          <p:nvSpPr>
            <p:cNvPr id="9" name="Rectangle 8"/>
            <p:cNvSpPr/>
            <p:nvPr>
              <p:custDataLst>
                <p:tags r:id="rId5"/>
              </p:custDataLst>
            </p:nvPr>
          </p:nvSpPr>
          <p:spPr>
            <a:xfrm>
              <a:off x="10972800" y="1295400"/>
              <a:ext cx="2057400" cy="838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custDataLst>
                <p:tags r:id="rId6"/>
              </p:custDataLst>
            </p:nvPr>
          </p:nvSpPr>
          <p:spPr>
            <a:xfrm>
              <a:off x="11811000" y="2133600"/>
              <a:ext cx="457200" cy="1029209"/>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custDataLst>
                <p:tags r:id="rId7"/>
              </p:custDataLst>
            </p:nvPr>
          </p:nvSpPr>
          <p:spPr>
            <a:xfrm>
              <a:off x="11232327" y="1370948"/>
              <a:ext cx="1614545" cy="646331"/>
            </a:xfrm>
            <a:prstGeom prst="rect">
              <a:avLst/>
            </a:prstGeom>
            <a:grpFill/>
          </p:spPr>
          <p:txBody>
            <a:bodyPr wrap="none" lIns="91440" tIns="45720" rIns="91440" bIns="45720">
              <a:spAutoFit/>
            </a:bodyPr>
            <a:lstStyle/>
            <a:p>
              <a:pPr algn="ctr"/>
              <a:r>
                <a:rPr lang="en-US" sz="3600" b="1" cap="none" spc="0" dirty="0" smtClean="0">
                  <a:ln w="10541" cmpd="sng">
                    <a:solidFill>
                      <a:schemeClr val="accent1">
                        <a:shade val="88000"/>
                        <a:satMod val="110000"/>
                      </a:schemeClr>
                    </a:solidFill>
                    <a:prstDash val="solid"/>
                  </a:ln>
                  <a:solidFill>
                    <a:schemeClr val="accent2"/>
                  </a:solidFill>
                  <a:effectLst/>
                  <a:latin typeface="Verdana" pitchFamily="34" charset="0"/>
                  <a:ea typeface="Verdana" pitchFamily="34" charset="0"/>
                  <a:cs typeface="Verdana" pitchFamily="34" charset="0"/>
                </a:rPr>
                <a:t>seller</a:t>
              </a:r>
              <a:endParaRPr lang="en-US" sz="3600" b="1" cap="none" spc="0" dirty="0">
                <a:ln w="10541" cmpd="sng">
                  <a:solidFill>
                    <a:schemeClr val="accent1">
                      <a:shade val="88000"/>
                      <a:satMod val="110000"/>
                    </a:schemeClr>
                  </a:solidFill>
                  <a:prstDash val="solid"/>
                </a:ln>
                <a:solidFill>
                  <a:schemeClr val="accent2"/>
                </a:solidFill>
                <a:effectLst/>
                <a:latin typeface="Verdana" pitchFamily="34" charset="0"/>
                <a:ea typeface="Verdana" pitchFamily="34" charset="0"/>
                <a:cs typeface="Verdana" pitchFamily="34" charset="0"/>
              </a:endParaRPr>
            </a:p>
          </p:txBody>
        </p:sp>
      </p:grpSp>
      <p:pic>
        <p:nvPicPr>
          <p:cNvPr id="15" name="Picture 2"/>
          <p:cNvPicPr>
            <a:picLocks noChangeAspect="1" noChangeArrowheads="1"/>
          </p:cNvPicPr>
          <p:nvPr/>
        </p:nvPicPr>
        <p:blipFill>
          <a:blip r:embed="rId14" cstate="print">
            <a:extLst>
              <a:ext uri="{28A0092B-C50C-407E-A947-70E740481C1C}">
                <a14:useLocalDpi xmlns:a14="http://schemas.microsoft.com/office/drawing/2010/main" xmlns="" val="0"/>
              </a:ext>
            </a:extLst>
          </a:blip>
          <a:srcRect l="17671"/>
          <a:stretch>
            <a:fillRect/>
          </a:stretch>
        </p:blipFill>
        <p:spPr bwMode="auto">
          <a:xfrm>
            <a:off x="76200" y="3505200"/>
            <a:ext cx="1420072" cy="2759921"/>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50417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2"/>
            </p:custDataLst>
          </p:nvPr>
        </p:nvSpPr>
        <p:spPr>
          <a:xfrm>
            <a:off x="661653" y="739914"/>
            <a:ext cx="781175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anose="020B0604030504040204" pitchFamily="34" charset="0"/>
                <a:ea typeface="Verdana" panose="020B0604030504040204" pitchFamily="34" charset="0"/>
                <a:cs typeface="Verdana" panose="020B0604030504040204" pitchFamily="34" charset="0"/>
              </a:rPr>
              <a:t>Buyer and Seller Dialogue</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tretch>
            <a:fillRect/>
          </a:stretch>
        </p:blipFill>
        <p:spPr bwMode="auto">
          <a:xfrm>
            <a:off x="1447800" y="1676400"/>
            <a:ext cx="6096000" cy="4572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l="17671"/>
          <a:stretch>
            <a:fillRect/>
          </a:stretch>
        </p:blipFill>
        <p:spPr bwMode="auto">
          <a:xfrm>
            <a:off x="76200" y="3564679"/>
            <a:ext cx="1420072" cy="2759921"/>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19291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xmlns="" val="0"/>
              </a:ext>
            </a:extLst>
          </a:blip>
          <a:stretch>
            <a:fillRect/>
          </a:stretch>
        </p:blipFill>
        <p:spPr bwMode="auto">
          <a:xfrm>
            <a:off x="1524000" y="1752600"/>
            <a:ext cx="6096000" cy="4572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Flowchart: Sequential Access Storage 1"/>
          <p:cNvSpPr/>
          <p:nvPr>
            <p:custDataLst>
              <p:tags r:id="rId3"/>
            </p:custDataLst>
          </p:nvPr>
        </p:nvSpPr>
        <p:spPr>
          <a:xfrm>
            <a:off x="1524000" y="2133600"/>
            <a:ext cx="1600200" cy="1219200"/>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6"/>
          <p:cNvSpPr/>
          <p:nvPr>
            <p:custDataLst>
              <p:tags r:id="rId4"/>
            </p:custDataLst>
          </p:nvPr>
        </p:nvSpPr>
        <p:spPr>
          <a:xfrm rot="782409">
            <a:off x="4695729" y="1822330"/>
            <a:ext cx="2214271" cy="114300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custDataLst>
              <p:tags r:id="rId5"/>
            </p:custDataLst>
          </p:nvPr>
        </p:nvSpPr>
        <p:spPr>
          <a:xfrm>
            <a:off x="661653" y="739914"/>
            <a:ext cx="781175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anose="020B0604030504040204" pitchFamily="34" charset="0"/>
                <a:ea typeface="Verdana" panose="020B0604030504040204" pitchFamily="34" charset="0"/>
                <a:cs typeface="Verdana" panose="020B0604030504040204" pitchFamily="34" charset="0"/>
              </a:rPr>
              <a:t>Buyer and Seller Dialogue</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10"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l="13253"/>
          <a:stretch>
            <a:fillRect/>
          </a:stretch>
        </p:blipFill>
        <p:spPr bwMode="auto">
          <a:xfrm flipH="1">
            <a:off x="7571528" y="3505200"/>
            <a:ext cx="1496272" cy="2759921"/>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60604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xit" presetSubtype="0" fill="hold" grpId="0" nodeType="withEffect">
                                  <p:stCondLst>
                                    <p:cond delay="0"/>
                                  </p:stCondLst>
                                  <p:childTnLst>
                                    <p:animEffect transition="out" filter="fade">
                                      <p:cBhvr>
                                        <p:cTn id="9" dur="2000"/>
                                        <p:tgtEl>
                                          <p:spTgt spid="2"/>
                                        </p:tgtEl>
                                      </p:cBhvr>
                                    </p:animEffect>
                                    <p:set>
                                      <p:cBhvr>
                                        <p:cTn id="10" dur="1" fill="hold">
                                          <p:stCondLst>
                                            <p:cond delay="1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xmlns="" val="0"/>
              </a:ext>
            </a:extLst>
          </a:blip>
          <a:stretch>
            <a:fillRect/>
          </a:stretch>
        </p:blipFill>
        <p:spPr bwMode="auto">
          <a:xfrm>
            <a:off x="1524000" y="1752600"/>
            <a:ext cx="6096000" cy="4572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Flowchart: Sequential Access Storage 1"/>
          <p:cNvSpPr/>
          <p:nvPr>
            <p:custDataLst>
              <p:tags r:id="rId3"/>
            </p:custDataLst>
          </p:nvPr>
        </p:nvSpPr>
        <p:spPr>
          <a:xfrm>
            <a:off x="1524000" y="2133600"/>
            <a:ext cx="1600200" cy="1219200"/>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6"/>
          <p:cNvSpPr/>
          <p:nvPr>
            <p:custDataLst>
              <p:tags r:id="rId4"/>
            </p:custDataLst>
          </p:nvPr>
        </p:nvSpPr>
        <p:spPr>
          <a:xfrm rot="782409">
            <a:off x="4695729" y="1822330"/>
            <a:ext cx="2214271" cy="114300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custDataLst>
              <p:tags r:id="rId5"/>
            </p:custDataLst>
          </p:nvPr>
        </p:nvSpPr>
        <p:spPr>
          <a:xfrm>
            <a:off x="661653" y="739914"/>
            <a:ext cx="781175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anose="020B0604030504040204" pitchFamily="34" charset="0"/>
                <a:ea typeface="Verdana" panose="020B0604030504040204" pitchFamily="34" charset="0"/>
                <a:cs typeface="Verdana" panose="020B0604030504040204" pitchFamily="34" charset="0"/>
              </a:rPr>
              <a:t>Buyer and Seller Dialogue</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10"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l="13253"/>
          <a:stretch>
            <a:fillRect/>
          </a:stretch>
        </p:blipFill>
        <p:spPr bwMode="auto">
          <a:xfrm flipH="1">
            <a:off x="7571528" y="3505200"/>
            <a:ext cx="1496272" cy="2759921"/>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40070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xit" presetSubtype="0" fill="hold" grpId="0" nodeType="withEffect">
                                  <p:stCondLst>
                                    <p:cond delay="0"/>
                                  </p:stCondLst>
                                  <p:childTnLst>
                                    <p:animEffect transition="out" filter="fade">
                                      <p:cBhvr>
                                        <p:cTn id="9" dur="2000"/>
                                        <p:tgtEl>
                                          <p:spTgt spid="2"/>
                                        </p:tgtEl>
                                      </p:cBhvr>
                                    </p:animEffect>
                                    <p:set>
                                      <p:cBhvr>
                                        <p:cTn id="10" dur="1" fill="hold">
                                          <p:stCondLst>
                                            <p:cond delay="1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xmlns="" val="0"/>
              </a:ext>
            </a:extLst>
          </a:blip>
          <a:stretch>
            <a:fillRect/>
          </a:stretch>
        </p:blipFill>
        <p:spPr bwMode="auto">
          <a:xfrm>
            <a:off x="1524000" y="1752600"/>
            <a:ext cx="6096000" cy="4572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Flowchart: Sequential Access Storage 1"/>
          <p:cNvSpPr/>
          <p:nvPr>
            <p:custDataLst>
              <p:tags r:id="rId3"/>
            </p:custDataLst>
          </p:nvPr>
        </p:nvSpPr>
        <p:spPr>
          <a:xfrm>
            <a:off x="1524000" y="2133600"/>
            <a:ext cx="1600200" cy="1219200"/>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6"/>
          <p:cNvSpPr/>
          <p:nvPr>
            <p:custDataLst>
              <p:tags r:id="rId4"/>
            </p:custDataLst>
          </p:nvPr>
        </p:nvSpPr>
        <p:spPr>
          <a:xfrm rot="782409">
            <a:off x="4695729" y="1822330"/>
            <a:ext cx="2214271" cy="114300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custDataLst>
              <p:tags r:id="rId5"/>
            </p:custDataLst>
          </p:nvPr>
        </p:nvSpPr>
        <p:spPr>
          <a:xfrm>
            <a:off x="661653" y="739914"/>
            <a:ext cx="781175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anose="020B0604030504040204" pitchFamily="34" charset="0"/>
                <a:ea typeface="Verdana" panose="020B0604030504040204" pitchFamily="34" charset="0"/>
                <a:cs typeface="Verdana" panose="020B0604030504040204" pitchFamily="34" charset="0"/>
              </a:rPr>
              <a:t>Buyer and Seller Dialogue</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10"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l="13253"/>
          <a:stretch>
            <a:fillRect/>
          </a:stretch>
        </p:blipFill>
        <p:spPr bwMode="auto">
          <a:xfrm flipH="1">
            <a:off x="7571528" y="3640879"/>
            <a:ext cx="1496272" cy="2759921"/>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2113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xit" presetSubtype="0" fill="hold" grpId="0" nodeType="withEffect">
                                  <p:stCondLst>
                                    <p:cond delay="0"/>
                                  </p:stCondLst>
                                  <p:childTnLst>
                                    <p:animEffect transition="out" filter="fade">
                                      <p:cBhvr>
                                        <p:cTn id="9" dur="2000"/>
                                        <p:tgtEl>
                                          <p:spTgt spid="2"/>
                                        </p:tgtEl>
                                      </p:cBhvr>
                                    </p:animEffect>
                                    <p:set>
                                      <p:cBhvr>
                                        <p:cTn id="10" dur="1" fill="hold">
                                          <p:stCondLst>
                                            <p:cond delay="1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t="6112"/>
          <a:stretch>
            <a:fillRect/>
          </a:stretch>
        </p:blipFill>
        <p:spPr bwMode="auto">
          <a:xfrm>
            <a:off x="2133600" y="1478108"/>
            <a:ext cx="3429000" cy="515129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Oval Callout 5"/>
          <p:cNvSpPr/>
          <p:nvPr>
            <p:custDataLst>
              <p:tags r:id="rId2"/>
            </p:custDataLst>
          </p:nvPr>
        </p:nvSpPr>
        <p:spPr>
          <a:xfrm>
            <a:off x="4007225" y="692724"/>
            <a:ext cx="2438400" cy="1219200"/>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xmlns="" val="13085085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property id=&quot;20141&quot; value=&quot;Rock and Gem Show - Lesson 24&quot;/&gt;&lt;property id=&quot;20144&quot; value=&quot;0&quot;/&gt;&lt;property id=&quot;20146&quot; value=&quot;0&quot;/&gt;&lt;property id=&quot;20147&quot; value=&quot;0&quot;/&gt;&lt;property id=&quot;20148&quot; value=&quot;5&quot;/&gt;&lt;property id=&quot;20184&quot; value=&quot;7&quot;/&gt;&lt;property id=&quot;20250&quot; value=&quot;7&quot;/&gt;&lt;property id=&quot;20251&quot; value=&quot;0&quot;/&gt;&lt;property id=&quot;20259&quot; value=&quot;0&quot;/&gt;&lt;property id=&quot;20501&quot; value=&quot;C:\Dropbox\LARRC Curriculum Planning\Units\Earth Materials\Earth Materials Unit to Print (Pilot Study 2012-2013)\PreK\Instantiation 1\Slideshow\&quot;/&gt;&lt;object type=&quot;8&quot; unique_id=&quot;10002&quot;&gt;&lt;/object&gt;&lt;object type=&quot;2&quot; unique_id=&quot;10003&quot;&gt;&lt;object type=&quot;3&quot; unique_id=&quot;10004&quot;&gt;&lt;property id=&quot;20148&quot; value=&quot;5&quot;/&gt;&lt;property id=&quot;20300&quot; value=&quot;Slide 3&quot;/&gt;&lt;property id=&quot;20302&quot; value=&quot;1&quot;/&gt;&lt;property id=&quot;20303&quot; value=&quot;Language and Reading Research Consortium&quot;/&gt;&lt;property id=&quot;20307&quot; value=&quot;256&quot;/&gt;&lt;property id=&quot;20309&quot; value=&quot;11588&quot;/&gt;&lt;property id=&quot;20312&quot; value=&quot;0&quot;/&gt;&lt;/object&gt;&lt;object type=&quot;3&quot; unique_id=&quot;10076&quot;&gt;&lt;property id=&quot;20148&quot; value=&quot;5&quot;/&gt;&lt;property id=&quot;20300&quot; value=&quot;Slide 2&quot;/&gt;&lt;property id=&quot;20302&quot; value=&quot;1&quot;/&gt;&lt;property id=&quot;20303&quot; value=&quot;Language and Reading Research Consortium&quot;/&gt;&lt;property id=&quot;20307&quot; value=&quot;259&quot;/&gt;&lt;property id=&quot;20309&quot; value=&quot;11588&quot;/&gt;&lt;property id=&quot;20312&quot; value=&quot;0&quot;/&gt;&lt;/object&gt;&lt;object type=&quot;3&quot; unique_id=&quot;10178&quot;&gt;&lt;property id=&quot;20148&quot; value=&quot;5&quot;/&gt;&lt;property id=&quot;20300&quot; value=&quot;Slide 17&quot;/&gt;&lt;property id=&quot;20302&quot; value=&quot;1&quot;/&gt;&lt;property id=&quot;20303&quot; value=&quot;Language and Reading Research Consortium&quot;/&gt;&lt;property id=&quot;20307&quot; value=&quot;262&quot;/&gt;&lt;property id=&quot;20309&quot; value=&quot;11588&quot;/&gt;&lt;property id=&quot;20312&quot; value=&quot;0&quot;/&gt;&lt;/object&gt;&lt;object type=&quot;3&quot; unique_id=&quot;10563&quot;&gt;&lt;property id=&quot;20148&quot; value=&quot;5&quot;/&gt;&lt;property id=&quot;20300&quot; value=&quot;Slide 4&quot;/&gt;&lt;property id=&quot;20302&quot; value=&quot;1&quot;/&gt;&lt;property id=&quot;20303&quot; value=&quot;Language and Reading Research Consortium&quot;/&gt;&lt;property id=&quot;20307&quot; value=&quot;269&quot;/&gt;&lt;property id=&quot;20309&quot; value=&quot;11588&quot;/&gt;&lt;property id=&quot;20312&quot; value=&quot;0&quot;/&gt;&lt;/object&gt;&lt;object type=&quot;3&quot; unique_id=&quot;10564&quot;&gt;&lt;property id=&quot;20148&quot; value=&quot;5&quot;/&gt;&lt;property id=&quot;20300&quot; value=&quot;Slide 5&quot;/&gt;&lt;property id=&quot;20302&quot; value=&quot;1&quot;/&gt;&lt;property id=&quot;20303&quot; value=&quot;Language and Reading Research Consortium&quot;/&gt;&lt;property id=&quot;20307&quot; value=&quot;270&quot;/&gt;&lt;property id=&quot;20309&quot; value=&quot;11588&quot;/&gt;&lt;property id=&quot;20312&quot; value=&quot;0&quot;/&gt;&lt;/object&gt;&lt;object type=&quot;3&quot; unique_id=&quot;10565&quot;&gt;&lt;property id=&quot;20148&quot; value=&quot;5&quot;/&gt;&lt;property id=&quot;20300&quot; value=&quot;Slide 6&quot;/&gt;&lt;property id=&quot;20302&quot; value=&quot;1&quot;/&gt;&lt;property id=&quot;20303&quot; value=&quot;Language and Reading Research Consortium&quot;/&gt;&lt;property id=&quot;20307&quot; value=&quot;271&quot;/&gt;&lt;property id=&quot;20309&quot; value=&quot;11588&quot;/&gt;&lt;property id=&quot;20312&quot; value=&quot;0&quot;/&gt;&lt;/object&gt;&lt;object type=&quot;3&quot; unique_id=&quot;10566&quot;&gt;&lt;property id=&quot;20148&quot; value=&quot;5&quot;/&gt;&lt;property id=&quot;20300&quot; value=&quot;Slide 7&quot;/&gt;&lt;property id=&quot;20302&quot; value=&quot;1&quot;/&gt;&lt;property id=&quot;20303&quot; value=&quot;Language and Reading Research Consortium&quot;/&gt;&lt;property id=&quot;20307&quot; value=&quot;272&quot;/&gt;&lt;property id=&quot;20309&quot; value=&quot;11588&quot;/&gt;&lt;property id=&quot;20312&quot; value=&quot;0&quot;/&gt;&lt;/object&gt;&lt;object type=&quot;3&quot; unique_id=&quot;10650&quot;&gt;&lt;property id=&quot;20148&quot; value=&quot;5&quot;/&gt;&lt;property id=&quot;20300&quot; value=&quot;Slide 18 - &amp;quot;http://www.kvoa.com/videos/2012-gem-show-preparations/&amp;quot;&quot;/&gt;&lt;property id=&quot;20302&quot; value=&quot;1&quot;/&gt;&lt;property id=&quot;20303&quot; value=&quot;Language and Reading Research Consortium&quot;/&gt;&lt;property id=&quot;20307&quot; value=&quot;275&quot;/&gt;&lt;property id=&quot;20309&quot; value=&quot;11588&quot;/&gt;&lt;property id=&quot;20312&quot; value=&quot;0&quot;/&gt;&lt;/object&gt;&lt;object type=&quot;3&quot; unique_id=&quot;10699&quot;&gt;&lt;property id=&quot;20148&quot; value=&quot;5&quot;/&gt;&lt;property id=&quot;20300&quot; value=&quot;Slide 1&quot;/&gt;&lt;property id=&quot;20302&quot; value=&quot;1&quot;/&gt;&lt;property id=&quot;20303&quot; value=&quot;Language and Reading Research Consortium&quot;/&gt;&lt;property id=&quot;20307&quot; value=&quot;276&quot;/&gt;&lt;property id=&quot;20309&quot; value=&quot;11588&quot;/&gt;&lt;property id=&quot;20312&quot; value=&quot;0&quot;/&gt;&lt;/object&gt;&lt;object type=&quot;3&quot; unique_id=&quot;10760&quot;&gt;&lt;property id=&quot;20148&quot; value=&quot;5&quot;/&gt;&lt;property id=&quot;20300&quot; value=&quot;Slide 9&quot;/&gt;&lt;property id=&quot;20302&quot; value=&quot;1&quot;/&gt;&lt;property id=&quot;20303&quot; value=&quot;Language and Reading Research Consortium&quot;/&gt;&lt;property id=&quot;20307&quot; value=&quot;277&quot;/&gt;&lt;property id=&quot;20309&quot; value=&quot;11588&quot;/&gt;&lt;property id=&quot;20312&quot; value=&quot;0&quot;/&gt;&lt;/object&gt;&lt;object type=&quot;3&quot; unique_id=&quot;10761&quot;&gt;&lt;property id=&quot;20148&quot; value=&quot;5&quot;/&gt;&lt;property id=&quot;20300&quot; value=&quot;Slide 10&quot;/&gt;&lt;property id=&quot;20302&quot; value=&quot;1&quot;/&gt;&lt;property id=&quot;20303&quot; value=&quot;Language and Reading Research Consortium&quot;/&gt;&lt;property id=&quot;20307&quot; value=&quot;278&quot;/&gt;&lt;property id=&quot;20309&quot; value=&quot;11588&quot;/&gt;&lt;property id=&quot;20312&quot; value=&quot;0&quot;/&gt;&lt;/object&gt;&lt;object type=&quot;3&quot; unique_id=&quot;10830&quot;&gt;&lt;property id=&quot;20148&quot; value=&quot;5&quot;/&gt;&lt;property id=&quot;20300&quot; value=&quot;Slide 11&quot;/&gt;&lt;property id=&quot;20302&quot; value=&quot;1&quot;/&gt;&lt;property id=&quot;20303&quot; value=&quot;Language and Reading Research Consortium&quot;/&gt;&lt;property id=&quot;20307&quot; value=&quot;279&quot;/&gt;&lt;property id=&quot;20309&quot; value=&quot;11588&quot;/&gt;&lt;property id=&quot;20312&quot; value=&quot;0&quot;/&gt;&lt;/object&gt;&lt;object type=&quot;3&quot; unique_id=&quot;11082&quot;&gt;&lt;property id=&quot;20148&quot; value=&quot;5&quot;/&gt;&lt;property id=&quot;20300&quot; value=&quot;Slide 12&quot;/&gt;&lt;property id=&quot;20302&quot; value=&quot;1&quot;/&gt;&lt;property id=&quot;20303&quot; value=&quot;Language and Reading Research Consortium&quot;/&gt;&lt;property id=&quot;20307&quot; value=&quot;281&quot;/&gt;&lt;property id=&quot;20309&quot; value=&quot;11588&quot;/&gt;&lt;property id=&quot;20312&quot; value=&quot;0&quot;/&gt;&lt;/object&gt;&lt;object type=&quot;3&quot; unique_id=&quot;11143&quot;&gt;&lt;property id=&quot;20148&quot; value=&quot;5&quot;/&gt;&lt;property id=&quot;20300&quot; value=&quot;Slide 8&quot;/&gt;&lt;property id=&quot;20302&quot; value=&quot;1&quot;/&gt;&lt;property id=&quot;20303&quot; value=&quot;Language and Reading Research Consortium&quot;/&gt;&lt;property id=&quot;20307&quot; value=&quot;282&quot;/&gt;&lt;property id=&quot;20309&quot; value=&quot;11588&quot;/&gt;&lt;property id=&quot;20312&quot; value=&quot;0&quot;/&gt;&lt;/object&gt;&lt;object type=&quot;3&quot; unique_id=&quot;11266&quot;&gt;&lt;property id=&quot;20148&quot; value=&quot;5&quot;/&gt;&lt;property id=&quot;20300&quot; value=&quot;Slide 13&quot;/&gt;&lt;property id=&quot;20302&quot; value=&quot;1&quot;/&gt;&lt;property id=&quot;20303&quot; value=&quot;Language and Reading Research Consortium&quot;/&gt;&lt;property id=&quot;20307&quot; value=&quot;283&quot;/&gt;&lt;property id=&quot;20309&quot; value=&quot;11588&quot;/&gt;&lt;property id=&quot;20312&quot; value=&quot;0&quot;/&gt;&lt;/object&gt;&lt;object type=&quot;3&quot; unique_id=&quot;11267&quot;&gt;&lt;property id=&quot;20148&quot; value=&quot;5&quot;/&gt;&lt;property id=&quot;20300&quot; value=&quot;Slide 14&quot;/&gt;&lt;property id=&quot;20302&quot; value=&quot;1&quot;/&gt;&lt;property id=&quot;20303&quot; value=&quot;Language and Reading Research Consortium&quot;/&gt;&lt;property id=&quot;20307&quot; value=&quot;284&quot;/&gt;&lt;property id=&quot;20309&quot; value=&quot;11588&quot;/&gt;&lt;property id=&quot;20312&quot; value=&quot;0&quot;/&gt;&lt;/object&gt;&lt;object type=&quot;3&quot; unique_id=&quot;11268&quot;&gt;&lt;property id=&quot;20148&quot; value=&quot;5&quot;/&gt;&lt;property id=&quot;20300&quot; value=&quot;Slide 15&quot;/&gt;&lt;property id=&quot;20302&quot; value=&quot;1&quot;/&gt;&lt;property id=&quot;20303&quot; value=&quot;Language and Reading Research Consortium&quot;/&gt;&lt;property id=&quot;20307&quot; value=&quot;285&quot;/&gt;&lt;property id=&quot;20309&quot; value=&quot;11588&quot;/&gt;&lt;property id=&quot;20312&quot; value=&quot;0&quot;/&gt;&lt;/object&gt;&lt;object type=&quot;3&quot; unique_id=&quot;11269&quot;&gt;&lt;property id=&quot;20148&quot; value=&quot;5&quot;/&gt;&lt;property id=&quot;20300&quot; value=&quot;Slide 16&quot;/&gt;&lt;property id=&quot;20302&quot; value=&quot;1&quot;/&gt;&lt;property id=&quot;20303&quot; value=&quot;Language and Reading Research Consortium&quot;/&gt;&lt;property id=&quot;20307&quot; value=&quot;286&quot;/&gt;&lt;property id=&quot;20309&quot; value=&quot;11588&quot;/&gt;&lt;property id=&quot;20312&quot; value=&quot;0&quot;/&gt;&lt;/object&gt;&lt;/object&gt;&lt;object type=&quot;10&quot; unique_id=&quot;11330&quot;&gt;&lt;object type=&quot;11&quot; unique_id=&quot;11331&quot;&gt;&lt;property id=&quot;20180&quot; value=&quot;0&quot;/&gt;&lt;property id=&quot;20181&quot; value=&quot;0&quot;/&gt;&lt;property id=&quot;20182&quot; value=&quot;1&quot;/&gt;&lt;property id=&quot;20183&quot; value=&quot;0&quot;/&gt;&lt;/object&gt;&lt;object type=&quot;12&quot; unique_id=&quot;11332&quot;&gt;&lt;/object&gt;&lt;object type=&quot;13&quot; unique_id=&quot;11587&quot;&gt;&lt;/object&gt;&lt;/object&gt;&lt;object type=&quot;4&quot; unique_id=&quot;11586&quot;&gt;&lt;object type=&quot;5&quot; unique_id=&quot;11588&quot;&gt;&lt;property id=&quot;20149&quot; value=&quot;Language and Reading Research Consortium&quot;/&gt;&lt;property id=&quot;20150&quot; value=&quot;Reading for Understanding&quot;/&gt;&lt;property id=&quot;20151&quot; value=&quot;gray larrc.jpg&quot;/&gt;&lt;/object&gt;&lt;/object&gt;&lt;/object&gt;&lt;/database&gt;"/>
  <p:tag name="MMPROD_THEME_BG_IMAGE" val=""/>
  <p:tag name="MMPROD_11588PHOTO" val="/9j/4AAQSkZJRgABAQAAAQABAAD/2wBDAAMCAgMCAgMDAwMEAwMEBQgFBQQEBQoHBwYIDAoMDAsKCwsNDhIQDQ4RDgsLEBYQERMUFRUVDA8XGBYUGBIUFRT/2wBDAQMEBAUEBQkFBQkUDQsNFBQUFBQUFBQUFBQUFBQUFBQUFBQUFBQUFBQUFBQUFBQUFBQUFBQUFBQUFBQUFBQUFBT/wAARCAB9AK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a/aZ+P8A8WfB3xv8KfD74Y2nhKSfWNJudSlm8Vx3Plr5Tr914X/2vSuW/wCFofti/wDPL4Nf986j/wDF1P8AtA/P+3z8Nk3eX/xSWq/P/wB8V85ftU/Er4sfBX4p+AfDvh34kXc+neKWSF31DS7N3t385E/gh/26APob/haH7Yv/ADy+DX/fOo//ABdH/C0P2xf+eXwa/wC+dR/+LrvPDPhzUPDkM8OoeJdQ8SyP/wAttQhhTZ/ueSiVt0AeUf8AC0P2xf8Anl8Gv++dR/8Ai6P+Fofti/8APL4Nf986j/8AF16vWJ448U2/gfwfq+u3ELzpY27zJAn35n/gRP8Abd9if8DoA4P/AIWh+2L/AM8vg1/3zqP/AMXR/wALQ/bF/wCeXwa/751H/wCLrj/2I/j/AKh8dfhpqP8AwkcvmeK9G1F7a+TZsfY774fk/wC+0/4BX0PQB5R/wtD9sX/nl8Gv++dR/wDi6P8AhaH7Yv8Azy+DX/fOo/8Axdeja/pVxrGlT2lrqt3ok7/cvbJEeZP++0dK+LfhR41+JHir9rrxp8LNd+J3iG60PQ7e5mt57JLa2mfY8Ozf+5/26APoz/haH7Yv/PL4Nf8AfOo//F0f8LQ/bF/55fBr/vnUf/i68v8A2i/G/wARP2WdI0zxpp/iybxz4U+2pZaho3iS2h85C/3HhuYUT+5/HX0N8PfG+n/EnwNoXirSt/8AZ2rWiXMSP99N/wDA9AHE/wDC0P2xf+eXwa/751H/AOLo/wCFofti/wDPL4Nf986j/wDF16vXw5+1n46+JvwW+J/w+0rRfifrc2keJrjybiKa2s/Mh/fIj7HSH+49AH0Z/wALQ/bF/wCeXwa/751H/wCLo/4Wh+2L/wA8vg1/3zqP/wAXVL4ifDzx54Y8K6nq3gv4m69Pq2nW73UWneIIra8trzZ8+x/3KOm//fql+yT+0kn7SPgO6v7qwTTvEGkypbahbQ8QvvT5HT0R6ANr/haH7Yv/ADy+DX/fOo//ABdH/C0P2xf+eXwa/wC+dR/+Lr1evnn44/tH6vonxL0f4T/Dazs9T+IOq/PcXN789tpMP397p/G+z56AOv8A+Fofti/88vg1/wB86j/8XR/wtD9sX/nl8Gv++dR/+Lq1o/wk8RQWaNqvxX8WajrH8dza/Zra23/7Ft5OzZ/v1y3jD4l+OPh18QPh94P1VIdUtfEOuJap4ntoUh86FEd3hmh/gm+586fI/wA/3KAOw+BH7Tnxd1L9pRvhb8ULTwehl0H+17a58Kpc4/13l/O8z/7D/wAFfaNfnx4R/wCUmVn/ANiOn/pS9foPQB8SftAf8n+/DX/sU9V/9kr5i/4KD/8AJffgJ/1/f+3sNfTv7QP/ACf78NP+xT1X/wBkr5f/AOCg0i/8L++Aaf8AT8n/AKWQ0Afelx/rXqOny/61685tfi3b33x4uvh1aJDPJp+h/wBrX0+/54XeZESH/vj5/wDvigD0OuA8VRv4x+JXh7wzCjvZaT/xUGqbP76Pss0/773v/wBsa7yeeG0tpri4lSCCJHeZ3+4iJ/HXjHw5+Hvh34r6PP8AEDXdMe9vfE0r3ts/2uaHybD7lmnyOn/LFN/++70AfPCRt+yl+368bq9l4O+I6/L/AAIk0z/+yXP/AI5NX3jXx1+3P+zVos3wVuvFHhTTGste8MypqG9LmaZ3tv8Alt993+58j/8AAK91/Zn+LC/Gv4J+G/FDsj6i8P2bUU/uXMPyP/8AF/8AA6APUK/P34eeKLXwd/wUX+K+q3dpqd7bpaXIdNMsnvJ/+Xb+BK/QKvhP4Hv/AMbMvinsbj7Jc/8AttQBu/Ffxk37ePh//hBfhaFh0S01CG61zXdYkS2e2RP9WiW3+uf/AH/9ivq74d+CLD4aeBNC8LabI72ej2iWcUkn332fx18c/tU/DbWP2bvihZfH34b22y1eXZ4j02D/AFLl/vu6f3Jv4/7j7Hr63+E/xV0H4y+BdP8AFPh+fzrO7T99A/37eb+OF/8AbSgDsK+C/wDgo3Ibf4t/A6VgzIl1JJsC7nf/AEm2/gr70r4M/wCCi77PjJ8Cv+v5/wD0ptqAPa/iH+1lo+q6rqnw68G6Vqd18SdQt3tbTTNat/7KSF3T77vNs/39iffrQ/ZB/Zuf9nL4f3Nlqd7FqGv6pcJc38ts2YU2JsSFP9z+/Wd+2j+zY/xt8JDXfDiG2+IGgf6TptzCdj3KJ8/k7/8Ax9P9um/scftQwfHTwt/Yuuyi0+IGixiLULWX5JLtF+TzkT/0NP4XoA+i1+/X57/sMXr+Pf2uvi54s1NfOv0iufJL/wAO+52f+gJsr9CK/Pn4bWn/AAyb+3PrWma//wAS/wAK+NknTTNQl+SEebL50J3/AOw48n/gdAH6DVz3i3wVZeMX0FrpnjfRtUh1a2eP/nsm/wD9kd66GvGPjf8AGFfCXxC+F/grT7t01jXtfh+1pB/yxs03/f8A99//AEB6AMrwj/ykys/+xHT/ANKXr9B6/Pjwj/ykys/+xHT/ANKXr9B6APiT9oH5/wBvn4bJu8v/AIpLVfn/AO+K5rxv+xp4A+JeuW2teJ9Z8Wa3qdqmy3urrXH3xfPv+T5PkrpP2gYI7j9vX4cxSokiP4Q1VGR/4/uV2cngPw0iP/xTunyf9u6UAc1/wqH/AEb7P/wn/jnZs2f8h/5/++9lZ/wt/Zx8F/CDxVq3iTQ5dVuta1WHyb291bUmu3m+ff8Ax/x1qaNB4E1nw9o+sTaLpmnwanD51ul7CiPT3/4VklslwyeG/If7j/JQBa+KHwv0r4teG30LWtT1ay0ub/j4h0jUfsf2hP7j7Pvp/sUz4V/CvR/g74eTQtC1PVrrSIv+Pe11fUftKW6f3If7iU99N+H8b7GtNBj+/wDwJ/B9+ix074ear5n2G00G68qHzn8lEfYn9+gB/wARvhtp/wAUNEfR9T1jWdP0uaF4bi10jUfs32lH/gf+/XJ/B/8AZk8HfAu/muPCF9r9lDccXGn3Wr+dZTP/AH3h/v10XkfDffs8rw99zf8AcT7nz/8AxD/98Vhaz4g8BaPoNlq7+F7R7K7u7myTy4YU+eHzt/3/AO/5L7P+AUAeha/o39v6bJZLqt9pG/8A5etMuPJmT/gdeNaP+xj4A8OeM38XabrHi6y8Tyu7y6umvP58rv8Af3vs+evQY7X4eP8AestDhn+TfBPCiPDv+4jp/BWcl98On1u60/8As3SUS32b7p0h8n5/7n9+gDtY/D9lJ4cfRNQd9bspbd7W5/td0me4R/v+d/fryHwL+x18P/hZrE2peENT8U+G55W3yw6drjpC/wDsOn8aV6BaaV4Cvphb2llol1dPD56QQIm90/zs/wC+657wjr/w68W6V/aCaLp+lwP5Oz7bFCiO8yb0RH/v/wB9P4KAPUH2SJ9//wAerwvx3+xl8P8A4oava6r4t1bxZr2oW6bLea51z/Up9/5Pk+Su/wDsvw7/AOePh/7nnfcT7n9+quqyfDrTrPUbj7Fod09iju9rCiO/yJv2UAdD4S8JJ4Os5LdPEGt63G+zY+u332l4dn9x9lea+Lf2P/ht4t+IMvjXytW0LxNO/nve+H9Saz+f+/8AJ0euvu4PA8EOkNa6Fp+ovq1w9raJa26fO6I7v/ubER6k+yeAoIf9O0nSdLn/AI7W9hRHT59n/wAR/wB9pQB0+gaUnh/SrXT/AO0L7VPKT/j61O4866f/AH3/AI6yfiL8NPC3xZ8PPoXizR7TWtOf50Sb78T/AN9H++j1Rjsfh4+zZb6C+/Zs+RKpfavhr50cMVvoM/8AfdEh2Qpsd9//AI49AGXoPwD/AOEYtE03SviV45tdEVdkWnvqcM3kp/cSZ4XdP++66TSvhP4S0ezgii0xJ3ivk1P7bdTPNczXKfcmeZ/nd6hnj+G9rM8UsPh5JE370dE/2/8A4h/++Hrb/wCEA8L/APQv6Z/4DpQB5B4O/wCUmNl/2I6f+lT1+g9fnt4Lghtf+ClGnRRKkEKeBIURE/g/0l6/QmgD4k/aB/5P9+Gn/Yp6r/7JXqEkfmI6f368v/aB/wCT/fhp/wBinqv/ALJXqFAHFf8ACofDvk6db/8AExkg0+FIbSH7dNshRH3p8n/AKx7v4UeGv7StZbfU0gtYk8ma1e43702eS6fP/sIif7Fem1lv4S0KR976Fpju3/TjD/8AEUAcbqPwr8JX1s/lakyXT73Sd9T37N+/f/H/ALb1q+H/AAdoWh6PdWX9pI73cPk3EyXCQ7/k2b/k+4+xET/gFJrn/CJeHNY0TT7rQtP36tcfZYX+ww7EfZ8m/wD3/uf79c9o/irwp4gv9OtLfwlp3nXd8+nzI9vCk1o6QvN++TZvT5EoA1P+FX+CvJ8rzt6b9+x9R/j/AH3+3/02ert94H8Jarptrp+oSpe2tvcTXSJNfb97zb9+/wDv/wCuf/vuoZLrwbY/2FFquk6Npd7rdw9tY2r28LvNMm99ifJ/cSs6x1zw1qXirXvD9v4U0mS90Z3+0b0hT5PJR0fZs/j37KALsnw58HyWH2F7uV4PN85/M1T53f8Avu+/56E+HPg1JklS4f8AdIiRJ/aPyIifcSn+H38Oa5ollrEvhfTNO0640tNT3zW8L+Sj/Psf5P7lQw6r4N1GLwjdaRomk6vpniabZaahDaQomzyXm3/c/uJQA/w54H0fwx4hutQstYSO1uIXg+yvco/9z+P/AIB/nZTNK+GPgnQ3tX09ktfs6IibNR/uJs/772bE3/7CVPoH9ha+/wAvg/ToY/7RudMd5IofkeHf8/3P49lVZNf+H76VPqGmaZpOrpFq39hOlrYw/wDH/v8AJ8n7n996AJk+GvgmCwurKJkgtbh980aahs31OngPwkltNEl3sSWGa1m/4mPzuk2zej/98Vg33i7wfpusf2Ve+F9PtL1L7+z5nmt4fJSZ0R0/fbNnzpN8m/Z9x62/DP8AYXia2srhPB+n2sdxNeQfPbwvs8mbZ/c/joAu/wDCMeGfs1rF9qRHt759Qtpkvv30Mz797o//AAN/++6qyeA/B7zJK8qb0uPtW/8AtH/lt8nz/f8Av/In/fFZ/wDwkHge90TTtY0XRtG17T7vVE0hJ7W3hREm87yX++n8D1X1zXPDmgX6W974M05EmeaGG58qHyXmR/khf5Pk37H2f98UAaMHwy8D2vzptDvF9mf/AE778P8Acf8A2PkT/vinz/D3wfdW0Fu0u+CKL7Kif2j99P3yf+1pv++6seGbXw/4nTVP+KV06y/s6+fT3328L73TZ8/3P9utr/hEtCj/AOYFpn/gDD/8RQBif8Kk8OSJPvhu383fvd7t/n3+dv8A/Smb/vuuvSNIIURfuIuyn0UAeB+Dv+UmNl/2I6f+lT1+g9fnx4O/5SY2X/Yjp/6VPX6D0AfEn7QP/J/vw0/7FPVf/ZK9Qry/9oH/AJP9+Gn/AGKeq/8AsleoUAFFFFAGRrHhLSvEAn/tC3efzfJd/wB8/wDyxfemz+589Vf+EE0LfG/2J/PhdHhnSZ/OTYjomx9+/wC47p/wOuhooAggtbeCGGJIl8uH/Vf7FYsnw88Pya3/AGq+n/8AExS7e887zn3+c6Ij/wAf3NiImz7nyV0NUtRku7Vo7i3TzoE/11qifP8A76f/ABFAEOh+GdM8OW32fT7fyIERIUR3d9ifwIm/7iUmq+FdM1x9Pe7t332Lu9v5Ezw+S7ps/g/2HetGCeK6hSWJ98L/ADo6U+gDB0Pwzo+h388Wn2j2sifvtnnO6b3/AI9n9/5Kn1WDStShm0+9t0eBHhd/k2fvt/yf8D3pU0HGt3z/ANy3h/8AZ6zNO/4mV5C/8Dv/AGhN/wCgQp/3x89AEz+BNBk87dZb/tD77h3mf/Sfuff/AL/3E/74q1pXhjTNDmeayt/I3u77N77Ed33vsT+De9alFAGfqugafrFh9ku7dHg85JkRPk2Oj70dNn8e+ql34L0fUbOe0u7H7Va3EPkzQTSu6Om/f/33v/jrbooAxNO8HaTpWpT3trFMk8ss0z/6Q7o7v999n/AK26KKACiiigDwPwd/ykxsv+xHT/0qev0Hr8+PB3/KTGy/7EdP/Sp6/QegD4k/aB/5P9+Gn/Yp6r/7JXqFeX/tA/8AJ/vw0/7FPVf/AGSvUKACiiigDiviN8TP+FZNZXuoeH9TvfDT7/t2taWnnf2d/ceaFPn2f7afcrxPV/8AgoV8L7bxlD4fsbq48iVPk129idNP3/3P7+z/AG/uV9Q18zfH79hXwb8WobrU9Bit/C/iGX538uH/AEK4f/bRPuP/ALaf+P0Aez+HPFVvraJd6PcJP5qee+nvNv3/AO3C/wDlP9yuosdSi1FHeF/3ifI6P8jo/wDtpX5K3P8AwuP9jzxImlTQTLppfzE029/fWdx/t2zp/wCybH/vpX1J8Gf27vCvj+a0svEE8uga6o2JJMyb/wDc3/cmT/YfY9AH1zP/AMSO8+1J/wAg64f/AEhP+eL/AN//AOLrXrB0PxNY+ILZIne3m835EdP9TN/8Q/8AsPVvR3a1d9Mmbf8AZ/nhd/44f4P++PuUAZWo3Somqb32JcXHkO/9yFE+f/2etfR7V4bbzZU2XVw/nTR/3P7if8ASub0b/ieawif8sLf99N/wN96J/wCgf98V119fW+nWz3F1cJawJ995HoAnrnvGnj/RPAmmzXusXsNqkSb33vs/77/uV8yftA/8FAfDXw5F1pXhz/ib60nybIX+5/vv/B/6HXyBpum/Fz9sjxZ9ilinurZH8x7WFvJs7ROPnmf+Dp/Hvfn5EoA+mL//AIKVWtt49FhpPhk+JPDavsubyGXyZE/ueTv+/wD8D+//AAV9T/DLxp4q8dzXWq6n4U/4RPw1LCn9mWuoN/xM5n/jeZPuQp/cT79eefs9fsceEvgXDa6hdrD4h8VxfP8AbZof3No//Tsn8H++/wA9e/0AFFFFABRRRQB4H4O/5SY2X/Yjp/6VPX6D1+fHg7/lJjZf9iOn/pU9foPQB8SftA/8n+/DT/sU9V/9kr1CvL/2gf8Ak/34af8AYp6r/wCyV6hQAUUUUAFFFFAGR4q8JaL440GfRPEGlWmr6Xcfftbpd6f/AGD/AO3XwZ+0Z/wTluIPtWt/Dp5tYtfvvpE7/wCmxf7j/wDLZP8Af+f/AG3r9CqKAPxp+H/x++InwD1WSxuHuL7TIZDDNp1+r/J/sfN86P8A7D1+gPwP/a18NfGXS4GiuPsviGxR3e1m++8Oz50/9n/4BXoXxs/Zt8FfHeyd9bsvsOt7NkOtWSIlyn+w/wDBMn+w9fCuufsXx/BHxrY3niP4m6f4LtpblxYamltc+S6J/G+xP3L/AOw7/wDA6APtbVfjL4a+Cfwoj8UeIr1Ek1HfPbw7/nm/uV+dPxz/AGwPHXx41Oey02WXRdC+55EL7H2f7b/wV6N8UvglcfHvxhpGn+FPit4b+Id1ZWENraaTptx5LpDDsT+P5E+T53ff/f8Akr6t/Z5/Ys8K/BmO21XV0t/EniiL50meH/RbN/8Apij/AH3/AOmz/P8A7lAHy5+zP/wT71Xxd9l8QeNftGgaK/zpBImy8u/9xH/1Kf7b/P8A7CV+ifg7wXoXw98PwaJ4c0m30jS4vuQ2qfff++7/AMb/AO29bVFABRRRQAUUUUAFFFFAHgfg7/lJjZf9iOn/AKVPX6D1+fHg7/lJjZf9iOn/AKVPX6D0AfAv7Y3jOD4W/td/Dzxlquj65qOh2/hu/spZ9K097nZM7ps+5WF/w3d8P/8AoXvHX/hNP/8AF1+hWpaZa6nD5V3Cs8f91qzv+EF0H/oGW/8A3xQB8Df8N3fD/wD6F7x1/wCE0/8A8XR/w3d8P/8AoXvHX/hNP/8AF198/wDCC6D/ANAy3/74o/4QXQf+gZb/APfFAHwN/wAN3fD/AP6F7x1/4TT/APxdH/Dd3w//AOhe8df+E0//AMXX3z/wgug/9Ay3/wC+KP8AhBdB/wCgZb/98UAfA3/Dd3w//wChe8df+E0//wAXR/w3d8P/APoXvHX/AITT/wDxdffP/CC6D/0DLf8A74o/4QXQf+gZb/8AfFAHwN/w3d8P/wDoXvHX/hNP/wDF0x/27vh5PC8Uvh3xu6N99H8Nu6f+h19+f8ILoP8A0DLf/vik/wCEI0H/AKBdv/3zQB+f9n+2x8M7EyfZPCXjG03/AH/K8LNH/wCgVY/4bu+H/wD0L3jr/wAJp/8A4uvvj/hCNB/6Bdv/AN80v/CC6D/0DLf/AL4oA+Bv+G7vh/8A9C946/8ACaf/AOLo/wCG7vh//wBC946/8Jp//i6++f8AhBdB/wCgZb/98Uf8ILoP/QMt/wDvigD4G/4bu+H/AP0L3jr/AMJp/wD4uj/hu74f/wDQveOv/Caf/wCLr75/4QXQf+gZb/8AfFH/AAgug/8AQMt/++KAPgb/AIbu+H//AEL3jr/wmn/+Lo/4bu+H/wD0L3jr/wAJp/8A4uvvn/hBdB/6Blv/AN8Uf8ILoP8A0DLf/vigD4G/4bu+H/8A0L3jr/wmn/8Ai6P+G7vh/wD9C946/wDCaf8A+Lr75/4QXQf+gZb/APfFH/CC6D/0DLf/AL4oA/Oz9nz4j2Xxi/b5tfFWi6Vrdno6eE/7P87VtOe2/fJM7/8As9fpjWPZeE9H0+6Se20+GCZPuui4IrYoA//Z"/>
  <p:tag name="MMPROD_11588LOGO" val=""/>
  <p:tag name="MMPROD_TAG_VCONFIG" val="PD94bWwgdmVyc2lvbj0iMS4wIiBlbmNvZGluZz0idXRmLTgiPz4NCjxjb25maWd1cmF0aW9uPg0KCTxicmFuZGluZz4NCgkJPHVpZm9udCBuYW1lPSJGT05UX05PVEVTX1RFWFQiIHZhbHVlPSJWZXJkYW5hLDEyLGZhbHNlLGZhbHNlLGZhbHNlIi8+DQoJPC9icmFuZGluZz4NCgk8Y29sb3JzPg0KCQk8dWljb2xvciBuYW1lPSJwcmltYXJ5IiB2YWx1ZT0iMHgwMDMzNjYiLz4NCgkJPHVpY29sb3IgbmFtZT0iZ2xvdyIgdmFsdWU9IjB4MzMzMzMzIi8+DQoJCTx1aWNvbG9yIG5hbWU9InRleHQiIHZhbHVlPSIweEZGRkZGRiIvPg0KCQk8dWljb2xvciBuYW1lPSJsaWdodCIgdmFsdWU9IjB4NEU1RDYwIi8+DQoJCTx1aWNvbG9yIG5hbWU9InNoYWRvdyIgdmFsdWU9IjB4MDAwMDAwIi8+DQoJCTx1aWNvbG9yIG5hbWU9ImJhY2tncm91bmQiIHZhbHVlPSIweDAwMDAwMC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mZhbHNlIi8+PHVpcmVwbGFjZSBuYW1lPSJsb2dvIiB2YWx1ZT0iIi8+PHVpcmVwbGFjZSBuYW1lPSJiZ2ltYWdlIiB2YWx1ZT0iIi8+PHVpcmVwbGFjZSBuYW1lPSJpbml0aWFsdGFiIiB2YWx1ZT0ib3V0bGluZSIvPj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01F9D0-A61D-4AC1-85A9-D674C95D65BD}&quot;/&gt;&lt;isInvalidForFieldText val=&quot;0&quot;/&gt;&lt;Image&gt;&lt;filename val=&quot;C:\DOCUME~1\bbevens\LOCALS~1\Temp\PR\data\asimages\{A501F9D0-A61D-4AC1-85A9-D674C95D65BD}_17.png&quot;/&gt;&lt;left val=&quot;164&quot;/&gt;&lt;top val=&quot;125&quot;/&gt;&lt;width val=&quot;301&quot;/&gt;&lt;height val=&quot;201&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440D1E-AA67-4052-877D-FE6728692C9D}&quot;/&gt;&lt;isInvalidForFieldText val=&quot;0&quot;/&gt;&lt;Image&gt;&lt;filename val=&quot;C:\DOCUME~1\bbevens\LOCALS~1\Temp\PR\data\asimages\{FF440D1E-AA67-4052-877D-FE6728692C9D}_17.png&quot;/&gt;&lt;left val=&quot;497&quot;/&gt;&lt;top val=&quot;199&quot;/&gt;&lt;width val=&quot;186&quot;/&gt;&lt;height val=&quot;279&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PRESENTER_SHAPEINFO" val="&lt;ThreeDShapeInfo&gt;&lt;uuid val=&quot;{E66568CC-48D1-4AB6-AF3B-3A37FE65F03E}&quot;/&gt;&lt;isInvalidForFieldText val=&quot;0&quot;/&gt;&lt;Image&gt;&lt;filename val=&quot;C:\DOCUME~1\bbevens\LOCALS~1\Temp\PR\data\asimages\{E66568CC-48D1-4AB6-AF3B-3A37FE65F03E}_17.png&quot;/&gt;&lt;left val=&quot;282&quot;/&gt;&lt;top val=&quot;22&quot;/&gt;&lt;width val=&quot;364&quot;/&gt;&lt;height val=&quot;87&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44232C-7C86-4219-89A8-74AD90CA7FB4}&quot;/&gt;&lt;isInvalidForFieldText val=&quot;0&quot;/&gt;&lt;Image&gt;&lt;filename val=&quot;C:\DOCUME~1\bbevens\LOCALS~1\Temp\PR\data\asimages\{5C44232C-7C86-4219-89A8-74AD90CA7FB4}_17.png&quot;/&gt;&lt;left val=&quot;164&quot;/&gt;&lt;top val=&quot;338&quot;/&gt;&lt;width val=&quot;301&quot;/&gt;&lt;height val=&quot;189&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PSNARRATION" val="18,1055535899,C:\Dropbox\LARRC Curriculum Planning\Units\Earth Materials\PreK\Lessons\Instantiation 1\Current Unit\Earth_PreK_Gem Show Slideshow_L24_pptx\Media.ppcx"/>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4&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PSNARRATIONPROPS" val="C:\Dropbox\LARRC Curriculum Planning\Units\Earth Materials\PreK\Lessons\Instantiation 1\Current Unit\Gem Show Narration\MP3\Track 2.mp3"/>
  <p:tag name="PPSNARRATION" val="2,1055535899,C:\Dropbox\LARRC Curriculum Planning\Units\Earth Materials\PreK\Lessons\Instantiation 1\Current Unit\Earth_PreK_Gem Show Slideshow_L24_pptx\Media.ppcx"/>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D63E5D-2FC8-41C3-8623-9BCC9823F3A9}&quot;/&gt;&lt;isInvalidForFieldText val=&quot;0&quot;/&gt;&lt;Image&gt;&lt;filename val=&quot;C:\DOCUME~1\bbevens\LOCALS~1\Temp\PR\data\asimages\{F2D63E5D-2FC8-41C3-8623-9BCC9823F3A9}_2.png&quot;/&gt;&lt;left val=&quot;101&quot;/&gt;&lt;top val=&quot;77&quot;/&gt;&lt;width val=&quot;259&quot;/&gt;&lt;height val=&quot;163&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BB2508-4CF5-408A-9AA4-CDAE241AA27C}&quot;/&gt;&lt;isInvalidForFieldText val=&quot;0&quot;/&gt;&lt;Image&gt;&lt;filename val=&quot;C:\DOCUME~1\bbevens\LOCALS~1\Temp\PR\data\asimages\{E4BB2508-4CF5-408A-9AA4-CDAE241AA27C}_2.png&quot;/&gt;&lt;left val=&quot;449&quot;/&gt;&lt;top val=&quot;113&quot;/&gt;&lt;width val=&quot;193&quot;/&gt;&lt;height val=&quot;151&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ABB3811-3376-4932-BD12-B9B47C17FBE6}&quot;/&gt;&lt;isInvalidForFieldText val=&quot;0&quot;/&gt;&lt;Image&gt;&lt;filename val=&quot;C:\DOCUME~1\bbevens\LOCALS~1\Temp\PR\data\asimages\{FABB3811-3376-4932-BD12-B9B47C17FBE6}_2.png&quot;/&gt;&lt;left val=&quot;323&quot;/&gt;&lt;top val=&quot;335&quot;/&gt;&lt;width val=&quot;90&quot;/&gt;&lt;height val=&quot;118&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057F0ED3-BD59-488C-BBE5-5618CA5C2589}&quot;/&gt;&lt;isInvalidForFieldText val=&quot;0&quot;/&gt;&lt;Image&gt;&lt;filename val=&quot;C:\DOCUME~1\bbevens\LOCALS~1\Temp\PR\data\asimages\{057F0ED3-BD59-488C-BBE5-5618CA5C2589}_2.png&quot;/&gt;&lt;left val=&quot;415&quot;/&gt;&lt;top val=&quot;-3&quot;/&gt;&lt;width val=&quot;187&quot;/&gt;&lt;height val=&quot;48&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CB9CED33-BB84-4277-848E-1F07FEB87A51}&quot;/&gt;&lt;isInvalidForFieldText val=&quot;0&quot;/&gt;&lt;Image&gt;&lt;filename val=&quot;C:\DOCUME~1\bbevens\LOCALS~1\Temp\PR\data\asimages\{CB9CED33-BB84-4277-848E-1F07FEB87A51}_2.png&quot;/&gt;&lt;left val=&quot;472&quot;/&gt;&lt;top val=&quot;248&quot;/&gt;&lt;width val=&quot;163&quot;/&gt;&lt;height val=&quot;4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DDDC9E23-CF88-4ECE-A61F-530B343D511D}&quot;/&gt;&lt;isInvalidForFieldText val=&quot;0&quot;/&gt;&lt;Image&gt;&lt;filename val=&quot;C:\DOCUME~1\bbevens\LOCALS~1\Temp\PR\data\asimages\{DDDC9E23-CF88-4ECE-A61F-530B343D511D}_2.png&quot;/&gt;&lt;left val=&quot;75&quot;/&gt;&lt;top val=&quot;248&quot;/&gt;&lt;width val=&quot;163&quot;/&gt;&lt;height val=&quot;4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2BEE11BA-9E3B-4884-9E84-F4264980501A}&quot;/&gt;&lt;isInvalidForFieldText val=&quot;0&quot;/&gt;&lt;Image&gt;&lt;filename val=&quot;C:\DOCUME~1\bbevens\LOCALS~1\Temp\PR\data\asimages\{2BEE11BA-9E3B-4884-9E84-F4264980501A}_2.png&quot;/&gt;&lt;left val=&quot;85&quot;/&gt;&lt;top val=&quot;453&quot;/&gt;&lt;width val=&quot;163&quot;/&gt;&lt;height val=&quot;4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812C4313-3400-479F-B314-8E4ABB050ADC}&quot;/&gt;&lt;isInvalidForFieldText val=&quot;0&quot;/&gt;&lt;Image&gt;&lt;filename val=&quot;C:\DOCUME~1\bbevens\LOCALS~1\Temp\PR\data\asimages\{812C4313-3400-479F-B314-8E4ABB050ADC}_2.png&quot;/&gt;&lt;left val=&quot;251&quot;/&gt;&lt;top val=&quot;248&quot;/&gt;&lt;width val=&quot;163&quot;/&gt;&lt;height val=&quot;4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DED40CDD-2788-482D-BB1D-454CF432D734}&quot;/&gt;&lt;isInvalidForFieldText val=&quot;0&quot;/&gt;&lt;Image&gt;&lt;filename val=&quot;C:\DOCUME~1\bbevens\LOCALS~1\Temp\PR\data\asimages\{DED40CDD-2788-482D-BB1D-454CF432D734}_2.png&quot;/&gt;&lt;left val=&quot;287&quot;/&gt;&lt;top val=&quot;453&quot;/&gt;&lt;width val=&quot;163&quot;/&gt;&lt;height val=&quot;43&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76D1B3EA-CA47-40C0-A0BA-FA7D7EDDA252}&quot;/&gt;&lt;isInvalidForFieldText val=&quot;0&quot;/&gt;&lt;Image&gt;&lt;filename val=&quot;C:\DOCUME~1\bbevens\LOCALS~1\Temp\PR\data\asimages\{76D1B3EA-CA47-40C0-A0BA-FA7D7EDDA252}_2.png&quot;/&gt;&lt;left val=&quot;491&quot;/&gt;&lt;top val=&quot;453&quot;/&gt;&lt;width val=&quot;163&quot;/&gt;&lt;height val=&quot;43&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D63E5D-2FC8-41C3-8623-9BCC9823F3A9}&quot;/&gt;&lt;isInvalidForFieldText val=&quot;0&quot;/&gt;&lt;Image&gt;&lt;filename val=&quot;C:\DOCUME~1\bbevens\LOCALS~1\Temp\PR\data\asimages\{F2D63E5D-2FC8-41C3-8623-9BCC9823F3A9}_2.png&quot;/&gt;&lt;left val=&quot;101&quot;/&gt;&lt;top val=&quot;77&quot;/&gt;&lt;width val=&quot;259&quot;/&gt;&lt;height val=&quot;163&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PSNARRATIONPROPS" val="C:\Dropbox\LARRC Curriculum Planning\Units\Earth Materials\PreK\Lessons\Instantiation 1\Current Unit\Gem Show Narration\MP3\Track 3.mp3"/>
  <p:tag name="PPSNARRATION" val="3,1055535899,C:\Dropbox\LARRC Curriculum Planning\Units\Earth Materials\PreK\Lessons\Instantiation 1\Current Unit\Earth_PreK_Gem Show Slideshow_L24_pptx\Media.ppcx"/>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70FEA6D-0485-44D3-9DFE-EDC7ED94BBA1}&quot;/&gt;&lt;isInvalidForFieldText val=&quot;0&quot;/&gt;&lt;Image&gt;&lt;filename val=&quot;C:\DOCUME~1\bbevens\LOCALS~1\Temp\PR\data\asimages\{070FEA6D-0485-44D3-9DFE-EDC7ED94BBA1}_3.png&quot;/&gt;&lt;left val=&quot;125&quot;/&gt;&lt;top val=&quot;143&quot;/&gt;&lt;width val=&quot;469&quot;/&gt;&lt;height val=&quot;35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973612-F616-4B7E-920D-4C8995E306A6}&quot;/&gt;&lt;isInvalidForFieldText val=&quot;0&quot;/&gt;&lt;Image&gt;&lt;filename val=&quot;C:\DOCUME~1\bbevens\LOCALS~1\Temp\PR\data\asimages\{6F973612-F616-4B7E-920D-4C8995E306A6}_3.png&quot;/&gt;&lt;left val=&quot;482&quot;/&gt;&lt;top val=&quot;255&quot;/&gt;&lt;width val=&quot;253&quot;/&gt;&lt;height val=&quot;67&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1488E98-2BF8-42B6-9F67-DBBA1D28CA4B}&quot;/&gt;&lt;isInvalidForFieldText val=&quot;0&quot;/&gt;&lt;Image&gt;&lt;filename val=&quot;C:\DOCUME~1\bbevens\LOCALS~1\Temp\PR\data\asimages\{31488E98-2BF8-42B6-9F67-DBBA1D28CA4B}_3.png&quot;/&gt;&lt;left val=&quot;196&quot;/&gt;&lt;top val=&quot;61&quot;/&gt;&lt;width val=&quot;166&quot;/&gt;&lt;height val=&quot;133&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PSNARRATIONPROPS" val="C:\Dropbox\LARRC Curriculum Planning\Units\Earth Materials\PreK\Lessons\Instantiation 1\Current Unit\Gem Show Narration\MP3\Track 4.mp3"/>
  <p:tag name="PPSNARRATION" val="4,1055535899,C:\Dropbox\LARRC Curriculum Planning\Units\Earth Materials\PreK\Lessons\Instantiation 1\Current Unit\Earth_PreK_Gem Show Slideshow_L24_pptx\Media.ppcx"/>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PRESENTER_SHAPEINFO" val="&lt;ThreeDShapeInfo&gt;&lt;uuid val=&quot;{FC75C7DA-49A2-4DF2-9A2B-720BEF8CB46E}&quot;/&gt;&lt;isInvalidForFieldText val=&quot;0&quot;/&gt;&lt;Image&gt;&lt;filename val=&quot;C:\DOCUME~1\bbevens\LOCALS~1\Temp\PR\data\asimages\{FC75C7DA-49A2-4DF2-9A2B-720BEF8CB46E}_4.png&quot;/&gt;&lt;left val=&quot;89&quot;/&gt;&lt;top val=&quot;38&quot;/&gt;&lt;width val=&quot;541&quot;/&gt;&lt;height val=&quot;7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A30D32C-6C4F-463F-A3F2-9B679FF6C3E9}&quot;/&gt;&lt;isInvalidForFieldText val=&quot;0&quot;/&gt;&lt;Image&gt;&lt;filename val=&quot;C:\DOCUME~1\bbevens\LOCALS~1\Temp\PR\data\asimages\{7A30D32C-6C4F-463F-A3F2-9B679FF6C3E9}_4.png&quot;/&gt;&lt;left val=&quot;125&quot;/&gt;&lt;top val=&quot;143&quot;/&gt;&lt;width val=&quot;469&quot;/&gt;&lt;height val=&quot;35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PSNARRATIONPROPS" val="C:\Dropbox\LARRC Curriculum Planning\Units\Earth Materials\PreK\Lessons\Instantiation 1\Current Unit\Gem Show Narration\MP3\Track 5.mp3"/>
  <p:tag name="PPSNARRATION" val="5,1055535899,C:\Dropbox\LARRC Curriculum Planning\Units\Earth Materials\PreK\Lessons\Instantiation 1\Current Unit\Earth_PreK_Gem Show Slideshow_L24_pptx\Media.ppcx"/>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F9D500-C6DA-4C03-96CF-14B7EA4BC456}&quot;/&gt;&lt;isInvalidForFieldText val=&quot;0&quot;/&gt;&lt;Image&gt;&lt;filename val=&quot;C:\DOCUME~1\bbevens\LOCALS~1\Temp\PR\data\asimages\{3FF9D500-C6DA-4C03-96CF-14B7EA4BC456}_5.png&quot;/&gt;&lt;left val=&quot;125&quot;/&gt;&lt;top val=&quot;143&quot;/&gt;&lt;width val=&quot;469&quot;/&gt;&lt;height val=&quot;35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PRESENTER_SHAPEINFO" val="&lt;ThreeDShapeInfo&gt;&lt;uuid val=&quot;{FC75C7DA-49A2-4DF2-9A2B-720BEF8CB46E}&quot;/&gt;&lt;isInvalidForFieldText val=&quot;0&quot;/&gt;&lt;Image&gt;&lt;filename val=&quot;C:\DOCUME~1\bbevens\LOCALS~1\Temp\PR\data\asimages\{FC75C7DA-49A2-4DF2-9A2B-720BEF8CB46E}_4.png&quot;/&gt;&lt;left val=&quot;89&quot;/&gt;&lt;top val=&quot;38&quot;/&gt;&lt;width val=&quot;541&quot;/&gt;&lt;height val=&quot;7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PSNARRATIONPROPS" val="C:\Dropbox\LARRC Curriculum Planning\Units\Earth Materials\PreK\Lessons\Instantiation 1\Current Unit\Gem Show Narration\MP3\Track 5.mp3"/>
  <p:tag name="PPSNARRATION" val="5,1055535899,C:\Dropbox\LARRC Curriculum Planning\Units\Earth Materials\PreK\Lessons\Instantiation 1\Current Unit\Earth_PreK_Gem Show Slideshow_L24_pptx\Media.ppcx"/>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F9D500-C6DA-4C03-96CF-14B7EA4BC456}&quot;/&gt;&lt;isInvalidForFieldText val=&quot;0&quot;/&gt;&lt;Image&gt;&lt;filename val=&quot;C:\DOCUME~1\bbevens\LOCALS~1\Temp\PR\data\asimages\{3FF9D500-C6DA-4C03-96CF-14B7EA4BC456}_5.png&quot;/&gt;&lt;left val=&quot;125&quot;/&gt;&lt;top val=&quot;143&quot;/&gt;&lt;width val=&quot;469&quot;/&gt;&lt;height val=&quot;35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PRESENTER_SHAPEINFO" val="&lt;ThreeDShapeInfo&gt;&lt;uuid val=&quot;{FC75C7DA-49A2-4DF2-9A2B-720BEF8CB46E}&quot;/&gt;&lt;isInvalidForFieldText val=&quot;0&quot;/&gt;&lt;Image&gt;&lt;filename val=&quot;C:\DOCUME~1\bbevens\LOCALS~1\Temp\PR\data\asimages\{FC75C7DA-49A2-4DF2-9A2B-720BEF8CB46E}_4.png&quot;/&gt;&lt;left val=&quot;89&quot;/&gt;&lt;top val=&quot;38&quot;/&gt;&lt;width val=&quot;541&quot;/&gt;&lt;height val=&quot;7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PSNARRATIONPROPS" val="C:\Dropbox\LARRC Curriculum Planning\Units\Earth Materials\PreK\Lessons\Instantiation 1\Current Unit\Gem Show Narration\MP3\Track 5.mp3"/>
  <p:tag name="PPSNARRATION" val="5,1055535899,C:\Dropbox\LARRC Curriculum Planning\Units\Earth Materials\PreK\Lessons\Instantiation 1\Current Unit\Earth_PreK_Gem Show Slideshow_L24_pptx\Media.ppcx"/>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F9D500-C6DA-4C03-96CF-14B7EA4BC456}&quot;/&gt;&lt;isInvalidForFieldText val=&quot;0&quot;/&gt;&lt;Image&gt;&lt;filename val=&quot;C:\DOCUME~1\bbevens\LOCALS~1\Temp\PR\data\asimages\{3FF9D500-C6DA-4C03-96CF-14B7EA4BC456}_5.png&quot;/&gt;&lt;left val=&quot;125&quot;/&gt;&lt;top val=&quot;143&quot;/&gt;&lt;width val=&quot;469&quot;/&gt;&lt;height val=&quot;35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PRESENTER_SHAPEINFO" val="&lt;ThreeDShapeInfo&gt;&lt;uuid val=&quot;{FC75C7DA-49A2-4DF2-9A2B-720BEF8CB46E}&quot;/&gt;&lt;isInvalidForFieldText val=&quot;0&quot;/&gt;&lt;Image&gt;&lt;filename val=&quot;C:\DOCUME~1\bbevens\LOCALS~1\Temp\PR\data\asimages\{FC75C7DA-49A2-4DF2-9A2B-720BEF8CB46E}_4.png&quot;/&gt;&lt;left val=&quot;89&quot;/&gt;&lt;top val=&quot;38&quot;/&gt;&lt;width val=&quot;541&quot;/&gt;&lt;height val=&quot;7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PSNARRATIONPROPS" val="C:\Dropbox\LARRC Curriculum Planning\Units\Earth Materials\PreK\Lessons\Instantiation 1\Current Unit\Gem Show Narration\MP3\Track 8.mp3"/>
  <p:tag name="PPSNARRATION" val="8,1055535899,C:\Dropbox\LARRC Curriculum Planning\Units\Earth Materials\PreK\Lessons\Instantiation 1\Current Unit\Earth_PreK_Gem Show Slideshow_L24_pptx\Media.ppcx"/>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PSNARRATIONPROPS" val="C:\Dropbox\LARRC Curriculum Planning\Units\Earth Materials\PreK\Lessons\Instantiation 1\Current Unit\Gem Show Narration\MP3\Track 9.mp3"/>
  <p:tag name="PPSNARRATION" val="9,1055535899,C:\Dropbox\LARRC Curriculum Planning\Units\Earth Materials\PreK\Lessons\Instantiation 1\Current Unit\Earth_PreK_Gem Show Slideshow_L24_pptx\Media.ppcx"/>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E6336E-4749-4044-86BE-EEAA7F6B2D6E}&quot;/&gt;&lt;isInvalidForFieldText val=&quot;0&quot;/&gt;&lt;Image&gt;&lt;filename val=&quot;C:\DOCUME~1\bbevens\LOCALS~1\Temp\PR\data\asimages\{84E6336E-4749-4044-86BE-EEAA7F6B2D6E}_9.png&quot;/&gt;&lt;left val=&quot;125&quot;/&gt;&lt;top val=&quot;143&quot;/&gt;&lt;width val=&quot;469&quot;/&gt;&lt;height val=&quot;35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PSNARRATIONPROPS" val="C:\Dropbox\LARRC Curriculum Planning\Units\Earth Materials\PreK\Lessons\Instantiation 1\Current Unit\Gem Show Narration\MP3\Track 10.mp3"/>
  <p:tag name="PPSNARRATION" val="10,1055535899,C:\Dropbox\LARRC Curriculum Planning\Units\Earth Materials\PreK\Lessons\Instantiation 1\Current Unit\Earth_PreK_Gem Show Slideshow_L24_pptx\Media.ppcx"/>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A34A039-D4AA-4159-876D-B56D877CDF1E}&quot;/&gt;&lt;isInvalidForFieldText val=&quot;0&quot;/&gt;&lt;Image&gt;&lt;filename val=&quot;C:\DOCUME~1\bbevens\LOCALS~1\Temp\PR\data\asimages\{0A34A039-D4AA-4159-876D-B56D877CDF1E}_10.png&quot;/&gt;&lt;left val=&quot;125&quot;/&gt;&lt;top val=&quot;143&quot;/&gt;&lt;width val=&quot;469&quot;/&gt;&lt;height val=&quot;35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PSNARRATIONPROPS" val="C:\Dropbox\LARRC Curriculum Planning\Units\Earth Materials\PreK\Lessons\Instantiation 1\Current Unit\Gem Show Narration\MP3\Track 11.mp3"/>
  <p:tag name="PPSNARRATION" val="11,1055535899,C:\Dropbox\LARRC Curriculum Planning\Units\Earth Materials\PreK\Lessons\Instantiation 1\Current Unit\Earth_PreK_Gem Show Slideshow_L24_pptx\Media.ppcx"/>
</p:tagLst>
</file>

<file path=ppt/tags/tag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6A89D7-AFEB-45A3-95E0-6134BF01EF0D}&quot;/&gt;&lt;isInvalidForFieldText val=&quot;0&quot;/&gt;&lt;Image&gt;&lt;filename val=&quot;C:\DOCUME~1\bbevens\LOCALS~1\Temp\PR\data\asimages\{186A89D7-AFEB-45A3-95E0-6134BF01EF0D}_11.png&quot;/&gt;&lt;left val=&quot;125&quot;/&gt;&lt;top val=&quot;143&quot;/&gt;&lt;width val=&quot;469&quot;/&gt;&lt;height val=&quot;35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PSNARRATIONPROPS" val="C:\Dropbox\LARRC Curriculum Planning\Units\Earth Materials\PreK\Lessons\Instantiation 1\Current Unit\Gem Show Narration\MP3\Track 12.mp3"/>
  <p:tag name="PPSNARRATION" val="12,1055535899,C:\Dropbox\LARRC Curriculum Planning\Units\Earth Materials\PreK\Lessons\Instantiation 1\Current Unit\Earth_PreK_Gem Show Slideshow_L24_pptx\Media.ppcx"/>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69D0211-B8D9-470C-A3AF-EB6D512630B2}&quot;/&gt;&lt;isInvalidForFieldText val=&quot;0&quot;/&gt;&lt;Image&gt;&lt;filename val=&quot;C:\DOCUME~1\bbevens\LOCALS~1\Temp\PR\data\asimages\{169D0211-B8D9-470C-A3AF-EB6D512630B2}_12.png&quot;/&gt;&lt;left val=&quot;218&quot;/&gt;&lt;top val=&quot;229&quot;/&gt;&lt;width val=&quot;302&quot;/&gt;&lt;height val=&quot;243&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PSNARRATIONPROPS" val="C:\Dropbox\LARRC Curriculum Planning\Units\Earth Materials\PreK\Lessons\Instantiation 1\Current Unit\Gem Show Narration\MP3\Track 1_001.mp3"/>
  <p:tag name="PPSNARRATION" val="1,1055535899,C:\Dropbox\LARRC Curriculum Planning\Units\Earth Materials\PreK\Lessons\Instantiation 1\Current Unit\Earth_PreK_Gem Show Slideshow_L24_pptx\Media.ppcx"/>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PSNARRATIONPROPS" val="C:\Dropbox\LARRC Curriculum Planning\Units\Earth Materials\PreK\Lessons\Instantiation 1\Current Unit\Gem Show Narration\MP3\Track 13.mp3"/>
  <p:tag name="PPSNARRATION" val="13,1055535899,C:\Dropbox\LARRC Curriculum Planning\Units\Earth Materials\PreK\Lessons\Instantiation 1\Current Unit\Earth_PreK_Gem Show Slideshow_L24_pptx\Media.ppcx"/>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69D0211-B8D9-470C-A3AF-EB6D512630B2}&quot;/&gt;&lt;isInvalidForFieldText val=&quot;0&quot;/&gt;&lt;Image&gt;&lt;filename val=&quot;C:\DOCUME~1\bbevens\LOCALS~1\Temp\PR\data\asimages\{169D0211-B8D9-470C-A3AF-EB6D512630B2}_12.png&quot;/&gt;&lt;left val=&quot;218&quot;/&gt;&lt;top val=&quot;229&quot;/&gt;&lt;width val=&quot;302&quot;/&gt;&lt;height val=&quot;243&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PSNARRATIONPROPS" val="C:\Dropbox\LARRC Curriculum Planning\Units\Earth Materials\PreK\Lessons\Instantiation 1\Current Unit\Gem Show Narration\MP3\Track 14.mp3"/>
  <p:tag name="PPSNARRATION" val="14,1055535899,C:\Dropbox\LARRC Curriculum Planning\Units\Earth Materials\PreK\Lessons\Instantiation 1\Current Unit\Earth_PreK_Gem Show Slideshow_L24_pptx\Media.ppcx"/>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E96849-91A6-4CA3-BD74-3159AFD86A7C}&quot;/&gt;&lt;isInvalidForFieldText val=&quot;1&quot;/&gt;&lt;Image&gt;&lt;filename val=&quot;C:\DOCUME~1\bbevens\LOCALS~1\Temp\PR\data\asimages\{F6E96849-91A6-4CA3-BD74-3159AFD86A7C}_1.png&quot;/&gt;&lt;left val=&quot;295&quot;/&gt;&lt;top val=&quot;49&quot;/&gt;&lt;width val=&quot;232&quot;/&gt;&lt;height val=&quot;116&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169D0211-B8D9-470C-A3AF-EB6D512630B2}&quot;/&gt;&lt;isInvalidForFieldText val=&quot;0&quot;/&gt;&lt;Image&gt;&lt;filename val=&quot;C:\DOCUME~1\bbevens\LOCALS~1\Temp\PR\data\asimages\{169D0211-B8D9-470C-A3AF-EB6D512630B2}_12.png&quot;/&gt;&lt;left val=&quot;218&quot;/&gt;&lt;top val=&quot;229&quot;/&gt;&lt;width val=&quot;302&quot;/&gt;&lt;height val=&quot;243&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PSNARRATIONPROPS" val="C:\Dropbox\LARRC Curriculum Planning\Units\Earth Materials\PreK\Lessons\Instantiation 1\Current Unit\Gem Show Narration\MP3\Track 15.mp3"/>
  <p:tag name="PPSNARRATION" val="15,1055535899,C:\Dropbox\LARRC Curriculum Planning\Units\Earth Materials\PreK\Lessons\Instantiation 1\Current Unit\Earth_PreK_Gem Show Slideshow_L24_pptx\Media.ppcx"/>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69D0211-B8D9-470C-A3AF-EB6D512630B2}&quot;/&gt;&lt;isInvalidForFieldText val=&quot;0&quot;/&gt;&lt;Image&gt;&lt;filename val=&quot;C:\DOCUME~1\bbevens\LOCALS~1\Temp\PR\data\asimages\{169D0211-B8D9-470C-A3AF-EB6D512630B2}_12.png&quot;/&gt;&lt;left val=&quot;218&quot;/&gt;&lt;top val=&quot;229&quot;/&gt;&lt;width val=&quot;302&quot;/&gt;&lt;height val=&quot;243&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PSNARRATIONPROPS" val="C:\Dropbox\LARRC Curriculum Planning\Units\Earth Materials\PreK\Lessons\Instantiation 1\Current Unit\Gem Show Narration\MP3\Track 16.mp3"/>
  <p:tag name="PPSNARRATION" val="16,1055535899,C:\Dropbox\LARRC Curriculum Planning\Units\Earth Materials\PreK\Lessons\Instantiation 1\Current Unit\Earth_PreK_Gem Show Slideshow_L24_pptx\Media.ppcx"/>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69D0211-B8D9-470C-A3AF-EB6D512630B2}&quot;/&gt;&lt;isInvalidForFieldText val=&quot;0&quot;/&gt;&lt;Image&gt;&lt;filename val=&quot;C:\DOCUME~1\bbevens\LOCALS~1\Temp\PR\data\asimages\{169D0211-B8D9-470C-A3AF-EB6D512630B2}_12.png&quot;/&gt;&lt;left val=&quot;218&quot;/&gt;&lt;top val=&quot;229&quot;/&gt;&lt;width val=&quot;302&quot;/&gt;&lt;height val=&quot;243&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PSNARRATIONPROPS" val="C:\Dropbox\LARRC Curriculum Planning\Units\Earth Materials\PreK\Lessons\Instantiation 1\Current Unit\Gem Show Narration\MP3\Track 17.mp3"/>
  <p:tag name="PPSNARRATION" val="17,1055535899,C:\Dropbox\LARRC Curriculum Planning\Units\Earth Materials\PreK\Lessons\Instantiation 1\Current Unit\Earth_PreK_Gem Show Slideshow_L24_pptx\Media.ppcx"/>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1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2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786</TotalTime>
  <Words>557</Words>
  <Application>Microsoft Office PowerPoint</Application>
  <PresentationFormat>On-screen Show (4:3)</PresentationFormat>
  <Paragraphs>70</Paragraphs>
  <Slides>19</Slides>
  <Notes>18</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Office Theme</vt:lpstr>
      <vt:lpstr>Urban</vt:lpstr>
      <vt:lpstr>1_Urban</vt:lpstr>
      <vt:lpstr>2_Urban</vt:lpstr>
      <vt:lpstr>A Rock and Gem Show</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http://www.kvoa.com/videos/2012-gem-show-preparations/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bhupp</cp:lastModifiedBy>
  <cp:revision>133</cp:revision>
  <dcterms:created xsi:type="dcterms:W3CDTF">2012-09-24T17:38:09Z</dcterms:created>
  <dcterms:modified xsi:type="dcterms:W3CDTF">2013-10-07T20:13:30Z</dcterms:modified>
</cp:coreProperties>
</file>