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8" r:id="rId2"/>
    <p:sldId id="266" r:id="rId3"/>
    <p:sldId id="270" r:id="rId4"/>
    <p:sldId id="271" r:id="rId5"/>
    <p:sldId id="272" r:id="rId6"/>
    <p:sldId id="264" r:id="rId7"/>
    <p:sldId id="26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15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5320-F521-4F0E-8519-B97C0760344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51AE7-DB4C-4AEB-8344-EF4483258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3273-9D18-4AB3-A9BA-C64CF23FA3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1AE7-DB4C-4AEB-8344-EF4483258A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1AE7-DB4C-4AEB-8344-EF4483258A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3273-9D18-4AB3-A9BA-C64CF23FA3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3273-9D18-4AB3-A9BA-C64CF23FA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3273-9D18-4AB3-A9BA-C64CF23FA3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3273-9D18-4AB3-A9BA-C64CF23FA3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2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1_Earth Materials_G2_Teacher Journal_L7_INT_Inference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D010-D455-4B6A-9C2D-53E57CD83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19.xml"/><Relationship Id="rId10" Type="http://schemas.openxmlformats.org/officeDocument/2006/relationships/image" Target="../media/image3.png"/><Relationship Id="rId4" Type="http://schemas.openxmlformats.org/officeDocument/2006/relationships/tags" Target="../tags/tag18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7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6.png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14.jpeg"/><Relationship Id="rId4" Type="http://schemas.openxmlformats.org/officeDocument/2006/relationships/tags" Target="../tags/tag4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0" Type="http://schemas.openxmlformats.org/officeDocument/2006/relationships/image" Target="../media/image15.jpeg"/><Relationship Id="rId4" Type="http://schemas.openxmlformats.org/officeDocument/2006/relationships/tags" Target="../tags/tag49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3.jpeg"/><Relationship Id="rId18" Type="http://schemas.openxmlformats.org/officeDocument/2006/relationships/image" Target="../media/image19.jpe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18.jpeg"/><Relationship Id="rId2" Type="http://schemas.openxmlformats.org/officeDocument/2006/relationships/tags" Target="../tags/tag52.xml"/><Relationship Id="rId16" Type="http://schemas.openxmlformats.org/officeDocument/2006/relationships/image" Target="../media/image17.jpe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15" Type="http://schemas.openxmlformats.org/officeDocument/2006/relationships/image" Target="../media/image16.wmf"/><Relationship Id="rId10" Type="http://schemas.openxmlformats.org/officeDocument/2006/relationships/tags" Target="../tags/tag60.xml"/><Relationship Id="rId19" Type="http://schemas.openxmlformats.org/officeDocument/2006/relationships/image" Target="../media/image20.jpe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44230" y="227229"/>
            <a:ext cx="9084801" cy="6109459"/>
            <a:chOff x="-297212" y="223192"/>
            <a:chExt cx="9084801" cy="6109459"/>
          </a:xfrm>
        </p:grpSpPr>
        <p:sp>
          <p:nvSpPr>
            <p:cNvPr id="9" name="Minus 8"/>
            <p:cNvSpPr/>
            <p:nvPr>
              <p:custDataLst>
                <p:tags r:id="rId2"/>
              </p:custDataLst>
            </p:nvPr>
          </p:nvSpPr>
          <p:spPr>
            <a:xfrm rot="19453672">
              <a:off x="-297212" y="4521880"/>
              <a:ext cx="6584459" cy="1810771"/>
            </a:xfrm>
            <a:prstGeom prst="mathMinus">
              <a:avLst>
                <a:gd name="adj1" fmla="val 22780"/>
              </a:avLst>
            </a:prstGeom>
            <a:effectLst>
              <a:outerShdw blurRad="50800" dist="38100" dir="5400000" sx="105000" sy="105000" algn="t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>
              <p:custDataLst>
                <p:tags r:id="rId3"/>
              </p:custDataLst>
            </p:nvPr>
          </p:nvSpPr>
          <p:spPr>
            <a:xfrm rot="252922">
              <a:off x="4370582" y="223192"/>
              <a:ext cx="4417007" cy="4417007"/>
            </a:xfrm>
            <a:prstGeom prst="flowChartConnector">
              <a:avLst/>
            </a:prstGeom>
            <a:blipFill>
              <a:blip r:embed="rId8" cstate="print"/>
              <a:tile tx="0" ty="0" sx="100000" sy="100000" flip="none" algn="tl"/>
            </a:blipFill>
            <a:ln w="127000"/>
            <a:effectLst>
              <a:outerShdw blurRad="50800" dist="38100" dir="5400000" sx="102000" sy="102000" algn="t" rotWithShape="0">
                <a:schemeClr val="tx1">
                  <a:alpha val="72000"/>
                </a:schemeClr>
              </a:outerShdw>
            </a:effectLst>
          </p:spPr>
          <p:style>
            <a:lnRef idx="2">
              <a:schemeClr val="dk1"/>
            </a:lnRef>
            <a:fillRef idx="1003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8"/>
                  <a:tile tx="0" ty="0" sx="100000" sy="100000" flip="none" algn="tl"/>
                </a:blipFill>
              </a:endParaRPr>
            </a:p>
          </p:txBody>
        </p:sp>
        <p:sp>
          <p:nvSpPr>
            <p:cNvPr id="6" name="Oval 5"/>
            <p:cNvSpPr/>
            <p:nvPr>
              <p:custDataLst>
                <p:tags r:id="rId4"/>
              </p:custDataLst>
            </p:nvPr>
          </p:nvSpPr>
          <p:spPr>
            <a:xfrm rot="19064246">
              <a:off x="4664867" y="3800788"/>
              <a:ext cx="381000" cy="619949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>
              <p:custDataLst>
                <p:tags r:id="rId5"/>
              </p:custDataLst>
            </p:nvPr>
          </p:nvSpPr>
          <p:spPr>
            <a:xfrm>
              <a:off x="4595218" y="1644086"/>
              <a:ext cx="3991194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Inferencing</a:t>
              </a:r>
              <a:endPara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Materials ─ Grade 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Integration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 Lesson 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4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62666" y="4876800"/>
            <a:ext cx="4432610" cy="97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 descr="C:\Users\mloy\AppData\Local\Microsoft\Windows\Temporary Internet Files\Content.IE5\3OLNRK5D\LetsKnow 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46964"/>
            <a:ext cx="1828800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edsmit11\AppData\Local\Microsoft\Windows\Temporary Internet Files\Content.IE5\CQBQ1APS\MC90043154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2832" cy="20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edsmit11\AppData\Local\Microsoft\Windows\Temporary Internet Files\Content.IE5\0QRDDHUC\MC90044149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dsmit11\AppData\Local\Microsoft\Windows\Temporary Internet Files\Content.IE5\0QRDDHUC\MC900433797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18277"/>
            <a:ext cx="1548923" cy="15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dsmit11\AppData\Local\Microsoft\Windows\Temporary Internet Files\Content.IE5\VQNMJ0EZ\MC90043151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7644"/>
            <a:ext cx="1597532" cy="15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edsmit11\AppData\Local\Microsoft\Windows\Temporary Internet Files\Content.IE5\CQBQ1APS\MC90043154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1516553" cy="15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0274860"/>
              </p:ext>
            </p:extLst>
          </p:nvPr>
        </p:nvGraphicFramePr>
        <p:xfrm>
          <a:off x="247650" y="609600"/>
          <a:ext cx="8686800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3038046"/>
                <a:gridCol w="2791254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5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1007191"/>
              </p:ext>
            </p:extLst>
          </p:nvPr>
        </p:nvGraphicFramePr>
        <p:xfrm>
          <a:off x="228600" y="3657600"/>
          <a:ext cx="86868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3038046"/>
                <a:gridCol w="2791254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124200" y="68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85750" y="3762291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book says…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6172200" y="68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9100" y="4114800"/>
            <a:ext cx="8191500" cy="2057400"/>
            <a:chOff x="381000" y="4038600"/>
            <a:chExt cx="8191500" cy="2057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52" y="4335651"/>
              <a:ext cx="2235200" cy="1676400"/>
            </a:xfrm>
            <a:prstGeom prst="rect">
              <a:avLst/>
            </a:prstGeom>
            <a:ln w="19050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>
              <p:custDataLst>
                <p:tags r:id="rId9"/>
              </p:custDataLst>
            </p:nvPr>
          </p:nvSpPr>
          <p:spPr>
            <a:xfrm>
              <a:off x="381000" y="4669939"/>
              <a:ext cx="243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Kristen ITC" panose="03050502040202030202" pitchFamily="66" charset="0"/>
                  <a:ea typeface="Verdana" pitchFamily="34" charset="0"/>
                  <a:cs typeface="Verdana" pitchFamily="34" charset="0"/>
                </a:rPr>
                <a:t>Rocks and soil are nonliving.</a:t>
              </a:r>
              <a:endParaRPr lang="en-US" b="1" dirty="0">
                <a:solidFill>
                  <a:srgbClr val="0070C0"/>
                </a:solidFill>
                <a:latin typeface="Kristen ITC" panose="03050502040202030202" pitchFamily="66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050" name="Picture 2" descr="C:\Users\edsmit11\AppData\Local\Microsoft\Windows\Temporary Internet Files\Content.IE5\0QRDDHUC\MC900441498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100" y="4038600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>
            <p:custDataLst>
              <p:tags r:id="rId6"/>
            </p:custDataLst>
          </p:nvPr>
        </p:nvSpPr>
        <p:spPr>
          <a:xfrm>
            <a:off x="3162300" y="376229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6134100" y="37622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4325" y="1293674"/>
            <a:ext cx="8220075" cy="1790942"/>
            <a:chOff x="314325" y="912674"/>
            <a:chExt cx="8220075" cy="179094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9000" y="995634"/>
              <a:ext cx="2393031" cy="1595165"/>
            </a:xfrm>
            <a:prstGeom prst="rect">
              <a:avLst/>
            </a:prstGeom>
            <a:ln w="2222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>
              <p:custDataLst>
                <p:tags r:id="rId8"/>
              </p:custDataLst>
            </p:nvPr>
          </p:nvSpPr>
          <p:spPr>
            <a:xfrm>
              <a:off x="314325" y="912674"/>
              <a:ext cx="25717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Kristen ITC" panose="03050502040202030202" pitchFamily="66" charset="0"/>
                  <a:ea typeface="Verdana" pitchFamily="34" charset="0"/>
                  <a:cs typeface="Verdana" pitchFamily="34" charset="0"/>
                </a:rPr>
                <a:t>To infer means to look at the evidence and use what you know find a conclusion that makes sense.</a:t>
              </a:r>
            </a:p>
          </p:txBody>
        </p:sp>
        <p:pic>
          <p:nvPicPr>
            <p:cNvPr id="1026" name="Picture 2" descr="C:\Users\edsmit11\AppData\Local\Microsoft\Windows\Temporary Internet Files\Content.IE5\0QRDDHUC\MC900433797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184" y="914400"/>
              <a:ext cx="1789216" cy="178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7560D010-D455-4B6A-9C2D-53E57CD839AF}" type="slidenum">
              <a:rPr lang="en-US" sz="900" smtClean="0"/>
              <a:pPr/>
              <a:t>2</a:t>
            </a:fld>
            <a:r>
              <a:rPr lang="en-US" sz="900" dirty="0" smtClean="0"/>
              <a:t> of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489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2933730"/>
              </p:ext>
            </p:extLst>
          </p:nvPr>
        </p:nvGraphicFramePr>
        <p:xfrm>
          <a:off x="143246" y="685800"/>
          <a:ext cx="8839200" cy="560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400"/>
                <a:gridCol w="2946400"/>
                <a:gridCol w="2946400"/>
              </a:tblGrid>
              <a:tr h="653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057896" y="817602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6200" y="81760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book says…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953496" y="81760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491734"/>
            <a:ext cx="8315696" cy="1905000"/>
            <a:chOff x="218704" y="1715707"/>
            <a:chExt cx="8315696" cy="1905000"/>
          </a:xfrm>
        </p:grpSpPr>
        <p:sp>
          <p:nvSpPr>
            <p:cNvPr id="7" name="Rectangle 6"/>
            <p:cNvSpPr/>
            <p:nvPr>
              <p:custDataLst>
                <p:tags r:id="rId6"/>
              </p:custDataLst>
            </p:nvPr>
          </p:nvSpPr>
          <p:spPr>
            <a:xfrm>
              <a:off x="218704" y="2343834"/>
              <a:ext cx="2895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Kristen ITC" panose="03050502040202030202" pitchFamily="66" charset="0"/>
                </a:rPr>
                <a:t>Chalk is not a good soil for growing plants.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7137" y="1828800"/>
              <a:ext cx="2374063" cy="15799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27" name="Picture 3" descr="C:\Users\edsmit11\AppData\Local\Microsoft\Windows\Temporary Internet Files\Content.IE5\CQBQ1APS\MC900431548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71570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66814" y="4082762"/>
            <a:ext cx="8267586" cy="1828572"/>
            <a:chOff x="228600" y="3734028"/>
            <a:chExt cx="8267586" cy="1828572"/>
          </a:xfrm>
        </p:grpSpPr>
        <p:pic>
          <p:nvPicPr>
            <p:cNvPr id="1028" name="Picture 4" descr="C:\Users\edsmit11\AppData\Local\Microsoft\Windows\Temporary Internet Files\Content.IE5\VQNMJ0EZ\MC90043151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614" y="3734028"/>
              <a:ext cx="1828572" cy="18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228600" y="3739312"/>
              <a:ext cx="5657881" cy="1674306"/>
              <a:chOff x="228600" y="3739312"/>
              <a:chExt cx="5657881" cy="1674306"/>
            </a:xfrm>
          </p:grpSpPr>
          <p:sp>
            <p:nvSpPr>
              <p:cNvPr id="13" name="TextBox 1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28600" y="4114800"/>
                <a:ext cx="281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Kristen ITC" panose="03050502040202030202" pitchFamily="66" charset="0"/>
                  </a:rPr>
                  <a:t>There is a thick layer of rock all over Earth’s surface. </a:t>
                </a:r>
                <a:endParaRPr lang="en-US" b="1" dirty="0">
                  <a:solidFill>
                    <a:srgbClr val="0070C0"/>
                  </a:solidFill>
                  <a:latin typeface="Kristen ITC" panose="03050502040202030202" pitchFamily="66" charset="0"/>
                </a:endParaRPr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75022" y="3739312"/>
                <a:ext cx="2511459" cy="167430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7560D010-D455-4B6A-9C2D-53E57CD839AF}" type="slidenum">
              <a:rPr lang="en-US" sz="900" smtClean="0"/>
              <a:pPr/>
              <a:t>3</a:t>
            </a:fld>
            <a:r>
              <a:rPr lang="en-US" sz="900" dirty="0" smtClean="0"/>
              <a:t> of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2756715"/>
              </p:ext>
            </p:extLst>
          </p:nvPr>
        </p:nvGraphicFramePr>
        <p:xfrm>
          <a:off x="304800" y="228600"/>
          <a:ext cx="8564079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693"/>
                <a:gridCol w="2854693"/>
                <a:gridCol w="2854693"/>
              </a:tblGrid>
              <a:tr h="607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180855" y="38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376175" y="381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book says…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6076455" y="381000"/>
            <a:ext cx="276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9040" y="1447800"/>
            <a:ext cx="5470949" cy="4393327"/>
            <a:chOff x="332385" y="1447800"/>
            <a:chExt cx="5470949" cy="4393327"/>
          </a:xfrm>
        </p:grpSpPr>
        <p:pic>
          <p:nvPicPr>
            <p:cNvPr id="3075" name="Picture 3" descr="C:\Users\edsmit11\AppData\Local\Microsoft\Windows\Temporary Internet Files\Content.IE5\0QRDDHUC\MP900423052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945" y="1447800"/>
              <a:ext cx="2542407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>
              <p:custDataLst>
                <p:tags r:id="rId5"/>
              </p:custDataLst>
            </p:nvPr>
          </p:nvSpPr>
          <p:spPr>
            <a:xfrm>
              <a:off x="332385" y="3039070"/>
              <a:ext cx="2705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Beaches are made up of sand and pieces of rock. </a:t>
              </a:r>
              <a:endParaRPr lang="en-US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945" y="3810000"/>
              <a:ext cx="2583389" cy="2031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7560D010-D455-4B6A-9C2D-53E57CD839AF}" type="slidenum">
              <a:rPr lang="en-US" sz="900" smtClean="0"/>
              <a:pPr/>
              <a:t>4</a:t>
            </a:fld>
            <a:r>
              <a:rPr lang="en-US" sz="900" dirty="0" smtClean="0"/>
              <a:t> of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98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3738402"/>
              </p:ext>
            </p:extLst>
          </p:nvPr>
        </p:nvGraphicFramePr>
        <p:xfrm>
          <a:off x="304800" y="228600"/>
          <a:ext cx="8564079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693"/>
                <a:gridCol w="2854693"/>
                <a:gridCol w="2854693"/>
              </a:tblGrid>
              <a:tr h="607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61455" y="947117"/>
            <a:ext cx="5562600" cy="5377483"/>
            <a:chOff x="355146" y="947117"/>
            <a:chExt cx="5562600" cy="5377483"/>
          </a:xfrm>
        </p:grpSpPr>
        <p:sp>
          <p:nvSpPr>
            <p:cNvPr id="5" name="TextBox 4"/>
            <p:cNvSpPr txBox="1"/>
            <p:nvPr>
              <p:custDataLst>
                <p:tags r:id="rId5"/>
              </p:custDataLst>
            </p:nvPr>
          </p:nvSpPr>
          <p:spPr>
            <a:xfrm>
              <a:off x="3479346" y="5986046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I have a garden.</a:t>
              </a:r>
              <a:endParaRPr lang="en-US" sz="16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55146" y="947117"/>
              <a:ext cx="5562600" cy="4793282"/>
              <a:chOff x="355146" y="947117"/>
              <a:chExt cx="5562600" cy="4793282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31746" y="947117"/>
                <a:ext cx="1905000" cy="286288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50746" y="3962400"/>
                <a:ext cx="2667000" cy="17779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55146" y="2858869"/>
                <a:ext cx="25663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Kristen ITC" panose="03050502040202030202" pitchFamily="66" charset="0"/>
                  </a:rPr>
                  <a:t>We use soil to grow plants for food.</a:t>
                </a:r>
                <a:endParaRPr lang="en-US" b="1" dirty="0">
                  <a:solidFill>
                    <a:srgbClr val="0070C0"/>
                  </a:solidFill>
                  <a:latin typeface="Kristen ITC" panose="03050502040202030202" pitchFamily="66" charset="0"/>
                </a:endParaRPr>
              </a:p>
            </p:txBody>
          </p:sp>
        </p:grpSp>
      </p:grp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3665095" y="381000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6175" y="381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book says…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6000255" y="381000"/>
            <a:ext cx="283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7560D010-D455-4B6A-9C2D-53E57CD839AF}" type="slidenum">
              <a:rPr lang="en-US" sz="900" smtClean="0"/>
              <a:pPr/>
              <a:t>5</a:t>
            </a:fld>
            <a:r>
              <a:rPr lang="en-US" sz="900" dirty="0" smtClean="0"/>
              <a:t> of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61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453609"/>
              </p:ext>
            </p:extLst>
          </p:nvPr>
        </p:nvGraphicFramePr>
        <p:xfrm>
          <a:off x="304800" y="228600"/>
          <a:ext cx="8564079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693"/>
                <a:gridCol w="2854693"/>
                <a:gridCol w="2854693"/>
              </a:tblGrid>
              <a:tr h="607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58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180855" y="38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376175" y="381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book says…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6000255" y="381000"/>
            <a:ext cx="283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9040" y="1448963"/>
            <a:ext cx="5438873" cy="4113638"/>
            <a:chOff x="332385" y="1498891"/>
            <a:chExt cx="5438873" cy="4113638"/>
          </a:xfrm>
        </p:grpSpPr>
        <p:pic>
          <p:nvPicPr>
            <p:cNvPr id="3075" name="Picture 3" descr="C:\Users\edsmit11\AppData\Local\Microsoft\Windows\Temporary Internet Files\Content.IE5\0QRDDHUC\MP900423052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145" y="1498891"/>
              <a:ext cx="2438400" cy="1607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>
              <p:custDataLst>
                <p:tags r:id="rId5"/>
              </p:custDataLst>
            </p:nvPr>
          </p:nvSpPr>
          <p:spPr>
            <a:xfrm>
              <a:off x="332385" y="2743200"/>
              <a:ext cx="2705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Beaches are made up of sand and pieces of rock. </a:t>
              </a:r>
              <a:endParaRPr lang="en-US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45" y="3666530"/>
              <a:ext cx="2475113" cy="19459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2655" y="2362200"/>
            <a:ext cx="261776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7560D010-D455-4B6A-9C2D-53E57CD839AF}" type="slidenum">
              <a:rPr lang="en-US" sz="900" smtClean="0"/>
              <a:pPr/>
              <a:t>6</a:t>
            </a:fld>
            <a:r>
              <a:rPr lang="en-US" sz="900" dirty="0" smtClean="0"/>
              <a:t> of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81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784013"/>
              </p:ext>
            </p:extLst>
          </p:nvPr>
        </p:nvGraphicFramePr>
        <p:xfrm>
          <a:off x="324345" y="228600"/>
          <a:ext cx="8564079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693"/>
                <a:gridCol w="2854693"/>
                <a:gridCol w="2854693"/>
              </a:tblGrid>
              <a:tr h="607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81000" y="1028485"/>
            <a:ext cx="5581725" cy="5296115"/>
            <a:chOff x="304800" y="1030623"/>
            <a:chExt cx="5581725" cy="5296115"/>
          </a:xfrm>
        </p:grpSpPr>
        <p:sp>
          <p:nvSpPr>
            <p:cNvPr id="5" name="TextBox 4"/>
            <p:cNvSpPr txBox="1"/>
            <p:nvPr>
              <p:custDataLst>
                <p:tags r:id="rId9"/>
              </p:custDataLst>
            </p:nvPr>
          </p:nvSpPr>
          <p:spPr>
            <a:xfrm>
              <a:off x="3429000" y="5988184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I have a garden.</a:t>
              </a:r>
              <a:endParaRPr lang="en-US" sz="16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800" y="1030623"/>
              <a:ext cx="5581725" cy="4724663"/>
              <a:chOff x="304800" y="1030623"/>
              <a:chExt cx="5581725" cy="4724663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27855" y="1030623"/>
                <a:ext cx="1858545" cy="279306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3964538"/>
                <a:ext cx="2686125" cy="17907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04800" y="2858869"/>
                <a:ext cx="25663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Kristen ITC" panose="03050502040202030202" pitchFamily="66" charset="0"/>
                  </a:rPr>
                  <a:t>We use soil to grow plants for food.</a:t>
                </a:r>
                <a:endParaRPr lang="en-US" b="1" dirty="0">
                  <a:solidFill>
                    <a:srgbClr val="0070C0"/>
                  </a:solidFill>
                  <a:latin typeface="Kristen ITC" panose="03050502040202030202" pitchFamily="66" charset="0"/>
                </a:endParaRPr>
              </a:p>
            </p:txBody>
          </p:sp>
        </p:grpSp>
      </p:grp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3200400" y="38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know…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04800" y="381000"/>
            <a:ext cx="279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book says…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6019800" y="381000"/>
            <a:ext cx="283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can infer…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36603" y="2133600"/>
            <a:ext cx="1286858" cy="1676400"/>
            <a:chOff x="5567015" y="110211"/>
            <a:chExt cx="2133600" cy="3224860"/>
          </a:xfrm>
        </p:grpSpPr>
        <p:pic>
          <p:nvPicPr>
            <p:cNvPr id="17" name="Picture 3" descr="C:\Users\edsmit11\AppData\Local\Microsoft\Windows\Temporary Internet Files\Content.IE5\XXG32H3W\MC900154166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015" y="110211"/>
              <a:ext cx="2133600" cy="2498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5957964" y="2683801"/>
              <a:ext cx="1443050" cy="6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Seeds</a:t>
              </a:r>
              <a:endParaRPr lang="en-US" sz="16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42521" y="914400"/>
            <a:ext cx="1325079" cy="1862554"/>
            <a:chOff x="522514" y="3589072"/>
            <a:chExt cx="1839686" cy="3532313"/>
          </a:xfrm>
        </p:grpSpPr>
        <p:pic>
          <p:nvPicPr>
            <p:cNvPr id="20" name="Picture 4" descr="C:\Users\edsmit11\AppData\Local\Microsoft\Windows\Temporary Internet Files\Content.IE5\0QRDDHUC\MP900448502[1]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14" y="3589072"/>
              <a:ext cx="1839686" cy="27595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945686" y="6479321"/>
              <a:ext cx="1060394" cy="64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Tools</a:t>
              </a:r>
              <a:endParaRPr lang="en-US" sz="16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72200" y="3533000"/>
            <a:ext cx="1755710" cy="1724800"/>
            <a:chOff x="5203371" y="4254151"/>
            <a:chExt cx="2101242" cy="2028086"/>
          </a:xfrm>
        </p:grpSpPr>
        <p:pic>
          <p:nvPicPr>
            <p:cNvPr id="23" name="Picture 5" descr="C:\Users\edsmit11\AppData\Local\Microsoft\Windows\Temporary Internet Files\Content.IE5\VQNMJ0EZ\MP900410082[1]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19"/>
            <a:stretch/>
          </p:blipFill>
          <p:spPr bwMode="auto">
            <a:xfrm>
              <a:off x="5203371" y="4254151"/>
              <a:ext cx="968829" cy="1523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4" name="TextBox 23"/>
            <p:cNvSpPr txBox="1"/>
            <p:nvPr>
              <p:custDataLst>
                <p:tags r:id="rId6"/>
              </p:custDataLst>
            </p:nvPr>
          </p:nvSpPr>
          <p:spPr>
            <a:xfrm>
              <a:off x="5571879" y="5884152"/>
              <a:ext cx="1295680" cy="39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Weather</a:t>
              </a:r>
              <a:endParaRPr lang="en-US" sz="16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  <p:pic>
          <p:nvPicPr>
            <p:cNvPr id="25" name="Picture 7" descr="C:\Users\edsmit11\AppData\Local\Microsoft\Windows\Temporary Internet Files\Content.IE5\XXG32H3W\MP900438467[1]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590928"/>
              <a:ext cx="1132413" cy="849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660069" y="4648200"/>
            <a:ext cx="1102931" cy="1752600"/>
            <a:chOff x="533400" y="154040"/>
            <a:chExt cx="1828800" cy="3528863"/>
          </a:xfrm>
        </p:grpSpPr>
        <p:pic>
          <p:nvPicPr>
            <p:cNvPr id="14" name="Picture 2" descr="C:\Users\edsmit11\AppData\Local\Microsoft\Windows\Temporary Internet Files\Content.IE5\XXG32H3W\MP900448688[1]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4040"/>
              <a:ext cx="1828800" cy="2748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5" name="TextBox 14"/>
            <p:cNvSpPr txBox="1"/>
            <p:nvPr>
              <p:custDataLst>
                <p:tags r:id="rId5"/>
              </p:custDataLst>
            </p:nvPr>
          </p:nvSpPr>
          <p:spPr>
            <a:xfrm>
              <a:off x="912448" y="3001224"/>
              <a:ext cx="1107782" cy="68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Kristen ITC" panose="03050502040202030202" pitchFamily="66" charset="0"/>
                </a:rPr>
                <a:t>Soil</a:t>
              </a:r>
              <a:endParaRPr lang="en-US" sz="16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</p:grpSp>
      <p:sp>
        <p:nvSpPr>
          <p:cNvPr id="29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7560D010-D455-4B6A-9C2D-53E57CD839AF}" type="slidenum">
              <a:rPr lang="en-US" sz="900" smtClean="0"/>
              <a:pPr/>
              <a:t>7</a:t>
            </a:fld>
            <a:r>
              <a:rPr lang="en-US" sz="900" dirty="0" smtClean="0"/>
              <a:t> of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25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59PHOTO" val="/9j/4AAQSkZJRgABAQAAAQABAAD/2wBDAAMCAgMCAgMDAwMEAwMEBQgFBQQEBQoHBwYIDAoMDAsKCwsNDhIQDQ4RDgsLEBYQERMUFRUVDA8XGBYUGBIUFRT/2wBDAQMEBAUEBQkFBQkUDQsNFBQUFBQUFBQUFBQUFBQUFBQUFBQUFBQUFBQUFBQUFBQUFBQUFBQUFBQUFBQUFBQUFBT/wAARCABSAL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nkWIfMyp9aXz0/vr+dch49+FHhD4n2UNr4t8PWPiC3gLvEl7Fv8vf8Ae21+SX7GnwX8OeLP29/HvgrXbJtY8N+HJtY+yaZezO8P7m68mHf/AH9iPQB+zkciSD5X3VJXO+EPBGheBdGTSfD2lWujaZEzOlrZx7EV2+8a6KgAooooAry3EUTojyKryfKis33qsV+XP/BRv9oXxf4D+P8A8OPFOgW0reEPAOsiGa5jfCXepOiTXNt/4DOif8Dev0p8KeJtO8aeGtJ1/SZ0utL1S1hvbWZP44XTeh/WgDdqGSRIE3u6og/iY1NWB4q8IaN430K60bXtOt9W0m52mazu498b4bdytAE1x4q0WyH7/V7CH/rpcov9adpniTR9Y+TT9Vsr9v8Ap2uEf/0E1+QHxc+DPg/wN/wVJ8H+EtN0KztvCl/qOlzPpDoHtiZU+dNj8bWZfudK/Rv4kfsX/CTx/oU9tF4J0jw5qZjb7JrGg2qWNzay/wADo8OzmgD3uivzV/4JqftPeN9a+J3if4KePNXm8ST6PDcNp+p3LmS4jNtL5Lwu5++uDuXfX6VUARySLGm5m2rWbceJtIs/9fqtlD/10uUX+tGuaDp3ibSLzStVsodQ0+7iMNxbTrvSVP7rV+PH7evwX8G/DP8AbZ+GWleGtCtNK0XWE065vNMgT/Rnf7ZIj/J/toiUAfsHpvirRdXkMVnq1hdyf3La4ST+VbVeJeLf2P8A4M+ONNks734d6DZBlwt5pNmljdRP/eSWEI6tXxZ+xB+0P42+G/7V3iD9nXxdrt34u0O31C/s9Mvb+Tzri3e23Onzf3HRD8n8DntQB+oFFFc/428ZaV4A8I6z4m1u4Sz0nSbV7u6mf+BEXcaANuR1iTczbFWsG38ceHL27+yWmvaZd333fssF9E7/APfG+vzv+A174v8A+ClPxB8QeLfG19qWjfBPQbkWlj4Q0+d4IdRm+/suXQ/PsTY7n/bRV719vRfsx/CSHRU0yD4a+FobRE2JGmkwo6j/AH9m6gD1WivhH9q3RfG3wLtPBGneGtXutT+GOt+LtHtru21SZrm60V1vEdI4ZmO97d/L2bH37Mf7dfd1ABX5NfsJf8pPfjP/ANdtf/8AS9K/WWvyb/YS+b/gp98Z/wDrtr3/AKXpQB+slFFeeap8W9L034y6L8N1R5dZ1PSbnWS6t8lvDDIifP8A77Px/uPQB6HXGfFDx3B8MvAGu+J7qH7THpls86W6ffuZvuwwp/tu+xPq9dnXz98bNMHxj+KXhX4ZLf31jpmmxf8ACV65daZceTMvlPssId4+5vm3zf8AbrQBxHxs/ZWuvH/7E2r+B7pUvvG5hfxE90QN82sFmuZsf77vJD/uPXnf/BIr46Hx18Er74f6lOG1fwfcbLZX++1jN86f98PvT/vivp3/AIZzT/opHxF/8KR//iK/Nya0H/BPv/go3p7Ld3H/AAg3ijYslzdyFi1ndvtd5H/i8m4QP+FAH7BUUyn0Afkd+1Lrtt4a/wCCsPgnVr37QbW3l0iWX7PbPcSbdjfcRNzt/wAAFfX3if8A4KEeArjXZfBXgC01bxj8TZt8Nl4dmsX03/SAvCTPd+Ts/wDQvavlT9on/lMJ8Pf+vvRv/QHr3j/go5+xzJ8afCJ+I/gy3aL4j+GYvO/0UFJdQtk+fZnqZU++n/fHpQBN+wd+xBrnwE8SeIfiP8Qrq1u/HeuK6fZbI74rJHffN8/8Tu393j86+4K+Mf8Agnh+2dF+0f8AD5fDnii7VfiNoUapdb/lbULfolyv+1ztf/a/3xX2dQAV+Sv/AAU8u49N/be+EFzLu8m3stOnkKIztsTUJCflX71frVX5N/8ABTX/AJPw+Cn/AF76b/6c3oA+u/F3/BQv4V+H/EEPhXSl1zXvHNy4gtfDv9lT6bNLM/3Ed7xIUTef4q82/Y//AGMfF3hr43+Ifjp8Wvsdt4v1e5ubmy0SymEyWL3BPmO7j5d20hFCV3P7fv7HVp+038N5NT0W3WD4iaBG82l3KLsa6QfM9q7dw/8AB/dc+havP/8Agm1+2bP8VtIl+F/jy7lg8f6CrJbTXeVl1K2j+Vlcf89osfP3I+fs9AH3zXxN/wAFcPFt14b/AGTLixtnaMa3rFpp9wU/54/PM/6wpX2zXyR/wU4+E9/8T/2T9eXSYXuL/QLiLXEhRNzukO/zv/Ibu3/AKAGf8Es9DttE/Yy8JSQ/67ULu/vZj/ef7S6Z/wC+ESvrqvhn/gkZ8TLLxd+zCvhlZl/tLwvqE0E0P8fkzN50L/8Aj7p/wCvuagDjPib8O9N+KfhV9B1Yyratc214skB+dJbedJk/8fQV2deGftX/ABsf4JeAdIuLG6ittd1zXtN0fTkkRX3vLcp53y9/3PmV7nQBw3xE1Hx1p9jF/wAIVoWj67evu81dZ1N7NI/7v3IX3V8FfAP9i39on4HftCaz8VifA+u32svef2hYHU7mJW+0v5zmNvI+X58V+h+vy+Io2h/sW10y5X/lt/aFxLCf+AbEesr7T8QP+gb4b/8ABjcf/GaAOJvvFHx4FnJ9i+H/AILW6C/L53iq42f+kVeKfs7fs3/Gbw9+1X4h+LvxX1bw/etqmjSaZb2ujXMrJagyI6QoroPkVVf8TX1D9p+IH/QN8N/+DG4/+M0fafiB/wBA3w3/AODG4/8AjNAGp4quddtfD99L4Zs7PUdbWH/RLbUbl7aB3/23VHK/98V8r/Aj4ZftHeCPjj4x8Y+NovA+vad4vmtft8NjqFykmnxQl0RbbfD8yojv8jY3/wB+vpT7T8QP+gb4b/8ABjcf/GaPtPxA/wCgb4b/APBjcf8AxmgDtK+BP25v2UPi3+11qGhQ2Wj+D9BtdAmufs+oT6vNLcXELlBh1+zfJ9xGx89fY/2n4gf9A3w3/wCDG4/+M0fafiB/0DfDf/gxuP8A4zQBwP7MmlfFvwx4MtPDvxUj0G7u9LtYbW31rRr2aZr1UyuZkeNNr7Qnz/xV6f4uufEFloc83hzT7LVNXTb5VrqF21tC/wDey6I5/wDHKzvtPxA/6Bvhv/wY3H/xmj7T8QP+gb4b/wDBjcf/ABmgD4A+JH7Fn7RHxD/aksvjWJPAmn6rp99aXNppP9o3LRIlvs2I7+Tlt+Du/wB+vv34fan42v4Ln/hMvD+k6HOpXyV0nU3vEl4+b78Me2nfafiB/wBA3w3/AODG4/8AjNH2n4gf9A3w3/4Mbj/4zQB8RfHv/gnR4xg+Ott8VPgF4j0zwjrElw15d2l9I8McdwfvvDsjcbH/AI0b1r68+DWofFuaye2+KGj+F7W6iiTZqHhrUZpkuH/65Swps/77euh+0/ED/oG+G/8AwY3H/wAZo+0/ED/oG+G//Bjcf/GaANnxFNqtrot5LollBqOqJHm3trq5NtFK/ozhH2/98Gvzu/aa/Yu/aE/aM+Nuj/Ed/wDhB9BuNGgtoNPsE1S4m2+VM8w3v5Cbvnevvj7T8QP+gb4b/wDBjcf/ABmj7T8QP+gb4b/8GNx/8ZoAofDfVPiJeidPHfh/QtHdYk2TaNq0t4kz/wAfyvCmxa+Rf2uv+Cd2v/EP4sWHxS+DetWfhDxkbhbu9FxK0CNcrjZcxOiPsf8Avj+P+f2T9p+IH/QN8N/+DG4/+M0fafiB/wBA3w3/AODG4/8AjNAHE/A+6+ONvbpYfFXT/ClwYoedX8P3s3mTPj+O3eEIv1R/+AV7LJGroyuu9W/hrkPtPxA/6Bvhv/wY3H/xmj7T8QP+gb4b/wDBjcf/ABmgD5R1/wDYT8RfBz4t3HxN/Zz8Qaf4W1K7Z/7R8I62j/2Vdq5DMisnzImeiY+T+ApxXsmm/EX4+Xlmtpd/B3Q7DUyNrX3/AAlyvZ7/AO/sWHzdvt1r0r7T8QP+gb4b/wDBjcf/ABmj7T8QP+gb4b/8GNx/8ZoA8J8ffsi6h8brey1/4i+IU1Px1p9/aXmkfYYZIdM0ZIrlJXihi37385V2PK538J9zZivqquL+0/ED/oG+G/8AwY3H/wAZrodNkv3sojfxwQ3uP3q2xeWLP+yzBT+lAGnXm3x91e90H4bXV5p97Pp94t9YRrNbNh9j3kKP/wCOO9ek0UAeKeLf2gbHQfEF3YaVbx6qtvFMkr73QJMltNMi7tvzqfJ2fJv+aSqX/C/r0ahZaONKsl1O6u/s0RlvtkT/APHs52bk52Jc/wDkF692+4teX6z4v8Aa7OkuoNJcuvyDfYXHzbH3/wBz+/QByc37S7W2lvcNoifaUtobl7VJn3/OjvMn3PvpsqeH496jqOr3Vpp+i2F1Cl9JYfaG1PasMi/af9d8nyI32ZAH/vTpXoP/AAuPwn/0ELj/AMF9z/8AG6xNN8Y/D/RrlrqzaWG4ZTB5o0+5bCb920fJ93dQBB49+L58E63a6cmnrczS23nOS7J5WYpmjP3fu74dn/A+38XEeLPjprOoeFNYtbWxTRdRWye6j1BZXKD9xbTIkfyfPL/pP/kF69Y/4XD4V/6CM/8A4L7n/wCIo/4XF4T/AOf+4/8ABfcf/G6APJfjl428ReHviZDDo2oahbaamj213d3FqPOSxT7eivc+T/y2/c796f3Pn/gre1f4/wB1pugX2sf2PG8K3FxBaWouXe5l8nzt5dET5N6Q70/3673/AIXH4T/6CFx/4L7n/wCN0n/C4vCf/P8A3H/gvuP/AI3QB5Ze/FnUb/xppb4a00yZ3tv7PjuHR/k1OGFJpvk/jR3fZ/Gj1M/7SuoQaVYyzaFYw3t3DbTRJPqHkwl5oXdId7p9/emyvTf+Fw+E/wDn+uP/AAX3H/xusbXPGngLxGgXUJLi4VUdD/oF3yj/AH1OE+6woA86+OnjHxT4c8dWEWk319axDQTeX0tn++hsQl7BvufJKfvtiNL8ndN5/grrD8c71YHvbfQVutO/tCSyQW93uutiSOnneTs+4+xHT/Yeuuj+LvhKBERL24RF+RU/s+5/+IqT/hcXhP8A5/7j/wAF9x/8boA4aD473EcHh+5vdFtrU6u8H7lbppJLeGV4Ubedm1Xjeb50/wBisrVPjPr+ueANemXT7fQ73+wX1O0nS5fe+9JlRIfk+eZHh+dP9tK9O/4XF4T/AOf+4/8ABfcf/G6P+FxeE/8An/uP/Bfcf/G6AOJ8XfETXrv4aape6bC9neafrdtpt9c2amfybT7TCLm5T5P4IXkf/Z2e1Tap8S28G3d8umteeJbQWsl4rylmTfCif6NBNtPmyzb/AJB/sPXYf8Lh8K/9BGf/AMF9z/8AEUf8Lf8ACf8Az/XH/gvuP/jdAHAL8fdShkmjm8Ohx5rj9zcu8mxLya2d9uz5/wDUo+xP4Xq1Z/GvWNW1LR9Ot/DkcE+pvD+8vLl0S03x3L+TN8n+uT7N86f9Nkrtf+FxeE/+f+4/8F9x/wDG6P8AhcXhP/n/ALj/AMF9x/8AG6APMtF+O+oQwx6hf6ZF59xYW01wiXL+Tbu8N6+zZs+V99siP/vpVg/tCaokVzef2Bam1jiln/4+23tHHHau4Hyfe/0nb/2yNen6P8Q9A1+/SysLuWe5I3oklpMg/wC+nSutoAKKKKACiiigAooooA5P4ieNF+H/AIO1PXXspdTezi8xbKB0R7g/3E3Vyt18bNNTxdoejo0SW2vW8FzpeoXDPFDqCylvkgfZsd0TY+zfuff8orv9R0O21K/sbmcyM9lvZEDfI29Nh3r/ABcZrk9C+Dnhrw3pmn2FrDciwsZIWgtZrp5EV4n3wff/ALj/AHfotADfh/8AEe98deGfDOr/ANkxWMermfzY/te97fyy6/3Pn+5V/Svij4f8T3Piyw0HU4dS1PwvMbXU7ZQ6/Z5vL3BH+X0/u5qx4Z+H+i+EAq6Yk8VtG0rW9q8rvDBvfe+xP4fmrauNHtbiC+iESx/bUZJmi+V2+Xb971oA8e0H9oQeJ/hBrfxC0vTLa50/StH/ALRltI9RxL9pSHzpLZ/k+XYhX5/4/wDd5r1Oz1i8l1GSG4toobZLKGfzkk3PvcvuXZt/2K5DTfgL4P0tHiisriS1m0VPD9zaPcv5N5ZohRFmTPzsqNs3/frs9B8MW/h6NlhnurklUQy3c7SvtX7q8/U0AcJe/Hfw/qvwgb4h+D54fFGiGZIYXjZ4ElP2n7M+CyZ+R8/w/wAFdBdeN7qH4jL4XWwibdosmrC5NzzuSZE8vZs6fPnfWl4n8D6R4v8ADU2gXkDRaZK6O8Nm/k42uHH3f9pKyn+FeiHWDqzT6k2plZUN59sfzWifYXh/3P3Mfy+1ACar8V9C8Lx+EE8S38Gjah4ouIrLT7c73865dN/kq2z/ANDCVS1P4l3H9ueLtN0jTDfy+F7OK5vhNJ5fnO6PKkMX+1sQfM2B8613Y0u1C26C2iKWx/dbk/1f+7XO6z8PtF1q81K7lgmhn1K2W01A28rxfaoU37Efaf8Apo/T5vnoA4G3/aO03U3uBZ2jIZdG/tvT4b9ntptRtvsaXAeH93sf7+x9rl02/crvPCXi668R2mgXJ0+O0h1TSU1Jv9J3vC77Pkxt+YfP9+o0+FfhxLiFzYq9tA7PBaO3+jxM0H2f5E/h/dZT8aveE/BGmeD7SG3043Bhgt0toVubhpvIhQYVE3fw0AcrefHfw9ffDHxb4z8Kzx+JLTw213Dcxo7Q/v7b/XQ73XqMVf8AGXjnX/DVheXOn+HV1ya1gt5hZW15smn3u6uibkC7vl+T+/8A7FdTq/hjStd0LUNFvrKKbTL+KWG6tim1JUfh8/XNZ0HgSygs4IEutQZo5oZPNe6dnbyuUQt/doA5Kx+NC6vN4Un0y3tdQ0bxHqn2C0vkuWRkT7HJc73TZ9/906bP71es15+vwf8ADK3kN1aW0unzQ6tNrqCzmZF+2TQvDJNsHGWR3/77aur0PR4tD0q30+GSeSG3TYrXMrzO3+87ctQBq0UUUAFFFFABRRRQAUUUUAFFFFABRRRQAUUUUAFFFFABRRRQAUUUUAFFFFABRRRQAUUUUAFFFFAH/9k="/>
  <p:tag name="MMPROD_10059LOGO" val=""/>
  <p:tag name="MMPROD_UIDATA" val="&lt;database version=&quot;7.0&quot;&gt;&lt;object type=&quot;1&quot; unique_id=&quot;10001&quot;&gt;&lt;property id=&quot;20141&quot; value=&quot;Earth_G2_SupMat_L7_INT_slideshow&quot;/&gt;&lt;property id=&quot;20144&quot; value=&quot;0&quot;/&gt;&lt;property id=&quot;20146&quot; value=&quot;0&quot;/&gt;&lt;property id=&quot;20147&quot; value=&quot;0&quot;/&gt;&lt;property id=&quot;20148&quot; value=&quot;5&quot;/&gt;&lt;property id=&quot;20184&quot; value=&quot;7&quot;/&gt;&lt;property id=&quot;20250&quot; value=&quot;7&quot;/&gt;&lt;property id=&quot;20251&quot; value=&quot;0&quot;/&gt;&lt;property id=&quot;20259&quot; value=&quot;0&quot;/&gt;&lt;property id=&quot;20501&quot; value=&quot;C:\Dropbox\LARRC Curriculum Planning\Units\Earth Materials\OSU Editing and Formatting\Grade 2\Instantiation 1\Supplemental Materials\&quot;/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2&quot;/&gt;&lt;property id=&quot;20302&quot; value=&quot;1&quot;/&gt;&lt;property id=&quot;20303&quot; value=&quot;LARRC - Language and Reading Research Consortium&quot;/&gt;&lt;property id=&quot;20307&quot; value=&quot;266&quot;/&gt;&lt;property id=&quot;20309&quot; value=&quot;10059&quot;/&gt;&lt;property id=&quot;20312&quot; value=&quot;0&quot;/&gt;&lt;/object&gt;&lt;object type=&quot;3&quot; unique_id=&quot;10014&quot;&gt;&lt;property id=&quot;20148&quot; value=&quot;5&quot;/&gt;&lt;property id=&quot;20300&quot; value=&quot;Slide 6&quot;/&gt;&lt;property id=&quot;20302&quot; value=&quot;1&quot;/&gt;&lt;property id=&quot;20303&quot; value=&quot;LARRC - Language and Reading Research Consortium&quot;/&gt;&lt;property id=&quot;20307&quot; value=&quot;264&quot;/&gt;&lt;property id=&quot;20309&quot; value=&quot;10059&quot;/&gt;&lt;property id=&quot;20312&quot; value=&quot;0&quot;/&gt;&lt;/object&gt;&lt;object type=&quot;3&quot; unique_id=&quot;10017&quot;&gt;&lt;property id=&quot;20148&quot; value=&quot;5&quot;/&gt;&lt;property id=&quot;20300&quot; value=&quot;Slide 7&quot;/&gt;&lt;property id=&quot;20302&quot; value=&quot;1&quot;/&gt;&lt;property id=&quot;20303&quot; value=&quot;LARRC - Language and Reading Research Consortium&quot;/&gt;&lt;property id=&quot;20307&quot; value=&quot;260&quot;/&gt;&lt;property id=&quot;20309&quot; value=&quot;10059&quot;/&gt;&lt;property id=&quot;20312&quot; value=&quot;0&quot;/&gt;&lt;/object&gt;&lt;object type=&quot;3&quot; unique_id=&quot;10033&quot;&gt;&lt;property id=&quot;20148&quot; value=&quot;5&quot;/&gt;&lt;property id=&quot;20300&quot; value=&quot;Slide 1&quot;/&gt;&lt;property id=&quot;20302&quot; value=&quot;1&quot;/&gt;&lt;property id=&quot;20303&quot; value=&quot;LARRC - Language and Reading Research Consortium&quot;/&gt;&lt;property id=&quot;20307&quot; value=&quot;268&quot;/&gt;&lt;property id=&quot;20309&quot; value=&quot;10059&quot;/&gt;&lt;property id=&quot;20312&quot; value=&quot;0&quot;/&gt;&lt;/object&gt;&lt;object type=&quot;3&quot; unique_id=&quot;10034&quot;&gt;&lt;property id=&quot;20148&quot; value=&quot;5&quot;/&gt;&lt;property id=&quot;20300&quot; value=&quot;Slide 3&quot;/&gt;&lt;property id=&quot;20302&quot; value=&quot;1&quot;/&gt;&lt;property id=&quot;20303&quot; value=&quot;LARRC - Language and Reading Research Consortium&quot;/&gt;&lt;property id=&quot;20307&quot; value=&quot;270&quot;/&gt;&lt;property id=&quot;20309&quot; value=&quot;10059&quot;/&gt;&lt;property id=&quot;20312&quot; value=&quot;0&quot;/&gt;&lt;/object&gt;&lt;object type=&quot;3&quot; unique_id=&quot;10056&quot;&gt;&lt;property id=&quot;20148&quot; value=&quot;5&quot;/&gt;&lt;property id=&quot;20300&quot; value=&quot;Slide 4&quot;/&gt;&lt;property id=&quot;20302&quot; value=&quot;1&quot;/&gt;&lt;property id=&quot;20303&quot; value=&quot;LARRC - Language and Reading Research Consortium&quot;/&gt;&lt;property id=&quot;20307&quot; value=&quot;271&quot;/&gt;&lt;property id=&quot;20309&quot; value=&quot;10059&quot;/&gt;&lt;property id=&quot;20312&quot; value=&quot;0&quot;/&gt;&lt;/object&gt;&lt;object type=&quot;3&quot; unique_id=&quot;10057&quot;&gt;&lt;property id=&quot;20148&quot; value=&quot;5&quot;/&gt;&lt;property id=&quot;20300&quot; value=&quot;Slide 5&quot;/&gt;&lt;property id=&quot;20302&quot; value=&quot;1&quot;/&gt;&lt;property id=&quot;20303&quot; value=&quot;LARRC - Language and Reading Research Consortium&quot;/&gt;&lt;property id=&quot;20307&quot; value=&quot;272&quot;/&gt;&lt;property id=&quot;20309&quot; value=&quot;10059&quot;/&gt;&lt;property id=&quot;20312&quot; value=&quot;0&quot;/&gt;&lt;/object&gt;&lt;/object&gt;&lt;object type=&quot;4&quot; unique_id=&quot;10058&quot;&gt;&lt;object type=&quot;5&quot; unique_id=&quot;10059&quot;&gt;&lt;property id=&quot;20149&quot; value=&quot;LARRC - Language and Reading Research Consortium&quot;/&gt;&lt;property id=&quot;20150&quot; value=&quot;Reading for Understanding&quot;/&gt;&lt;property id=&quot;20151&quot; value=&quot;larrc.jpg&quot;/&gt;&lt;/object&gt;&lt;/object&gt;&lt;object type=&quot;10&quot; unique_id=&quot;10071&quot;&gt;&lt;object type=&quot;11&quot; unique_id=&quot;10072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073&quot;&gt;&lt;/object&gt;&lt;object type=&quot;13&quot; unique_id=&quot;10186&quot;&gt;&lt;/object&gt;&lt;/object&gt;&lt;/object&gt;&lt;/database&gt;"/>
  <p:tag name="MMPROD_TAG_VCONFIG" val="PD94bWwgdmVyc2lvbj0iMS4wIiBlbmNvZGluZz0idXRmLTgiPz4NCjxjb25maWd1cmF0aW9uPg0KCTxicmFuZGluZz4NCgkJPHVpZm9udCBuYW1lPSJGT05UX05PVEVTX1RFWFQiIHZhbHVlPSJWZXJkYW5hLDEyLGZhbHNlLGZhbHNlLGZhbHNlIi8+DQoJPC9icmFuZGluZz4NCgk8Y29sb3JzPg0KCQk8dWljb2xvciBuYW1lPSJwcmltYXJ5IiB2YWx1ZT0iMHgzNzcyODgiLz4NCgkJPHVpY29sb3IgbmFtZT0iZ2xvdyIgdmFsdWU9IjB4RkZGRkZGIi8+DQoJCTx1aWNvbG9yIG5hbWU9InRleHQiIHZhbHVlPSIweEZGRkZGRiIvPg0KCQk8dWljb2xvciBuYW1lPSJsaWdodCIgdmFsdWU9IjB4NEU1RDYwIi8+DQoJCTx1aWNvbG9yIG5hbWU9InNoYWRvdyIgdmFsdWU9IjB4MDAwMDAwIi8+DQoJCTx1aWNvbG9yIG5hbWU9ImJhY2tncm91bmQiIHZhbHVlPSIweDMzMzMzMy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mZhbHNlIi8+PHVpcmVwbGFjZSBuYW1lPSJsb2dvIiB2YWx1ZT0iIi8+PHVpcmVwbGFjZSBuYW1lPSJiZ2ltYWdlIiB2YWx1ZT0iIi8+PHVpcmVwbGFjZSBuYW1lPSJpbml0aWFsdGFiIiB2YWx1ZT0ib3V0bGluZSIvPj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0&quot;/&gt;&lt;/TableIndex&gt;&lt;/ShapeTextInfo&gt;"/>
  <p:tag name="PRESENTER_SHAPEINFO" val="&lt;ThreeDShapeInfo&gt;&lt;uuid val=&quot;{57AF9A0A-582C-430F-9874-B6A73F6D0D8C}&quot;/&gt;&lt;isInvalidForFieldText val=&quot;0&quot;/&gt;&lt;Image&gt;&lt;filename val=&quot;C:\DOCUME~1\bbevens\LOCALS~1\Temp\PR\data\asimages\{57AF9A0A-582C-430F-9874-B6A73F6D0D8C}_1.png&quot;/&gt;&lt;left val=&quot;398&quot;/&gt;&lt;top val=&quot;378&quot;/&gt;&lt;width val=&quot;351&quot;/&gt;&lt;height val=&quot;8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8&quot;/&gt;&lt;lineCharCount val=&quot;21&quot;/&gt;&lt;lineCharCount val=&quot;17&quot;/&gt;&lt;lineCharCount val=&quot;12&quot;/&gt;&lt;lineCharCount val=&quot;16&quot;/&gt;&lt;lineCharCount val=&quot;1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TableIndex row=&quot;3&quot; col=&quot;1&quot;&gt;&lt;linesCount val=&quot;0&quot;/&gt;&lt;/TableIndex&gt;&lt;TableIndex row=&quot;3&quot; col=&quot;2&quot;&gt;&lt;linesCount val=&quot;0&quot;/&gt;&lt;/TableIndex&gt;&lt;TableIndex row=&quot;3&quot; col=&quot;3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3&quot;/&gt;&lt;lineCharCount val=&quot;25&quot;/&gt;&lt;lineCharCount val=&quot;9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2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2&quot;/&gt;&lt;lineCharCount val=&quot;6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230</Words>
  <Application>Microsoft Office PowerPoint</Application>
  <PresentationFormat>On-screen Show (4:3)</PresentationFormat>
  <Paragraphs>58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Amber Sherman</cp:lastModifiedBy>
  <cp:revision>73</cp:revision>
  <dcterms:created xsi:type="dcterms:W3CDTF">2012-09-12T17:05:07Z</dcterms:created>
  <dcterms:modified xsi:type="dcterms:W3CDTF">2013-11-03T22:11:28Z</dcterms:modified>
</cp:coreProperties>
</file>