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128.xml" ContentType="application/vnd.openxmlformats-officedocument.presentationml.tags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notesSlides/notesSlide21.xml" ContentType="application/vnd.openxmlformats-officedocument.presentationml.notesSlide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80" r:id="rId10"/>
    <p:sldId id="287" r:id="rId11"/>
    <p:sldId id="288" r:id="rId12"/>
    <p:sldId id="289" r:id="rId13"/>
    <p:sldId id="290" r:id="rId14"/>
    <p:sldId id="291" r:id="rId15"/>
    <p:sldId id="270" r:id="rId16"/>
    <p:sldId id="268" r:id="rId17"/>
    <p:sldId id="269" r:id="rId18"/>
    <p:sldId id="267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2" r:id="rId28"/>
    <p:sldId id="283" r:id="rId29"/>
    <p:sldId id="284" r:id="rId30"/>
    <p:sldId id="279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96" autoAdjust="0"/>
    <p:restoredTop sz="92918" autoAdjust="0"/>
  </p:normalViewPr>
  <p:slideViewPr>
    <p:cSldViewPr>
      <p:cViewPr>
        <p:scale>
          <a:sx n="80" d="100"/>
          <a:sy n="80" d="100"/>
        </p:scale>
        <p:origin x="-1548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A0958-67CD-44A2-A55B-2EEA09062C70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8EB86-D929-4296-8184-711DB9C42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03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we are going to talk about </a:t>
            </a:r>
            <a:r>
              <a:rPr lang="en-US" i="1" baseline="0" dirty="0" smtClean="0"/>
              <a:t>fiction</a:t>
            </a:r>
            <a:r>
              <a:rPr lang="en-US" baseline="0" dirty="0" smtClean="0"/>
              <a:t> and </a:t>
            </a:r>
            <a:r>
              <a:rPr lang="en-US" i="1" baseline="0" dirty="0" smtClean="0"/>
              <a:t>nonfiction. </a:t>
            </a:r>
            <a:r>
              <a:rPr lang="en-US" i="0" baseline="0" dirty="0" smtClean="0"/>
              <a:t>Let’s see if you can tell the difference. 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10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look at some more examples.</a:t>
            </a:r>
            <a:r>
              <a:rPr lang="en-US" baseline="0" dirty="0" smtClean="0"/>
              <a:t> Work with your group to decide if each one comes from a fiction book or a nonfiction book. When your group has reached a decision, mark an X under the correct picture on your student journal. Choose the storybook picture if you think the selection comes from a fiction book, or the girl reading a nonfiction book if you think it comes from a nonfiction book.</a:t>
            </a:r>
            <a:endParaRPr lang="en-US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dirty="0" smtClean="0"/>
              <a:t>Let’s</a:t>
            </a:r>
            <a:r>
              <a:rPr lang="en-US" baseline="0" dirty="0" smtClean="0"/>
              <a:t> look at number 1. This says, ‘</a:t>
            </a:r>
            <a:r>
              <a:rPr lang="en-US" sz="1200" dirty="0" smtClean="0">
                <a:latin typeface="Berlin Sans FB" pitchFamily="34" charset="0"/>
              </a:rPr>
              <a:t>The duck billed platypus lives in a lake habitat. The male platypus has a poisonous stinger on its back feet that it can use for protection.’</a:t>
            </a:r>
          </a:p>
          <a:p>
            <a:pPr marL="0" indent="0">
              <a:buNone/>
            </a:pPr>
            <a:endParaRPr lang="en-US" sz="1200" dirty="0" smtClean="0">
              <a:latin typeface="Berlin Sans FB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Berlin Sans FB" pitchFamily="34" charset="0"/>
              </a:rPr>
              <a:t>Talk with your</a:t>
            </a:r>
            <a:r>
              <a:rPr lang="en-US" sz="1200" baseline="0" dirty="0" smtClean="0">
                <a:latin typeface="Berlin Sans FB" pitchFamily="34" charset="0"/>
              </a:rPr>
              <a:t> group and mark your answer.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842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Let’s look at number 2. This says, “</a:t>
            </a:r>
            <a:r>
              <a:rPr lang="en-US" sz="1200" dirty="0" smtClean="0">
                <a:latin typeface="Berlin Sans FB" pitchFamily="34" charset="0"/>
              </a:rPr>
              <a:t>Every day the selfish crocodile shouted to the creatures of the forest, ‘Stay away from the river! It’s MY river! If you come into my river, I’ll eat you up!”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Mark an X under the correct picture. Choose the storybook picture if you think the selection comes from a fiction book, or the girl reading a nonfiction book if you think it comes from a non-fiction book.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749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number 3. Decide</a:t>
            </a:r>
            <a:r>
              <a:rPr lang="en-US" baseline="0" dirty="0" smtClean="0"/>
              <a:t> with your group, and mark your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93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a look at number 4.</a:t>
            </a:r>
            <a:r>
              <a:rPr lang="en-US" baseline="0" dirty="0" smtClean="0"/>
              <a:t> Read it with your group and select </a:t>
            </a:r>
            <a:r>
              <a:rPr lang="en-US" i="1" baseline="0" dirty="0" smtClean="0"/>
              <a:t>fiction </a:t>
            </a:r>
            <a:r>
              <a:rPr lang="en-US" i="0" baseline="0" dirty="0" smtClean="0"/>
              <a:t>or </a:t>
            </a:r>
            <a:r>
              <a:rPr lang="en-US" i="1" baseline="0" dirty="0" smtClean="0"/>
              <a:t>nonfiction.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469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we</a:t>
            </a:r>
            <a:r>
              <a:rPr lang="en-US" baseline="0" dirty="0" smtClean="0"/>
              <a:t> have number 5. Read it and mark your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958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Now we will look at the pictures once more and check our answers. “</a:t>
            </a:r>
            <a:r>
              <a:rPr lang="en-US" sz="1200" dirty="0" smtClean="0">
                <a:latin typeface="Berlin Sans FB" pitchFamily="34" charset="0"/>
              </a:rPr>
              <a:t>The duck billed platypus lives in a lake habitat. The male platypus has a poisonous stinger on its back feet that it can use for protection.”</a:t>
            </a:r>
          </a:p>
          <a:p>
            <a:r>
              <a:rPr lang="en-US" dirty="0" smtClean="0"/>
              <a:t>Is this fiction or nonfiction?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F6520-1332-4F0D-8642-D4FC03A9BFC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Berlin Sans FB" pitchFamily="34" charset="0"/>
              </a:rPr>
              <a:t>“Every day the selfish crocodile shouted to the creatures of the forest, ‘Stay away from the river! It’s MY river! If you come into my river, I’ll eat you up!”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this fiction or nonfiction?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fiction</a:t>
            </a:r>
            <a:r>
              <a:rPr lang="en-US" baseline="0" dirty="0" smtClean="0"/>
              <a:t> book, the story isn’t true. It is make-believe. The illustrations are not realistic—they are drawings or cartoons. In many fiction books, animals talk and the story includes magic.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0216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another</a:t>
            </a:r>
            <a:r>
              <a:rPr lang="en-US" baseline="0" dirty="0" smtClean="0"/>
              <a:t> one for you. This book says, “I am a prince, not a frog.” Fiction or nonfiction?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F6520-1332-4F0D-8642-D4FC03A9BFC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about this one? “</a:t>
            </a:r>
            <a:r>
              <a:rPr lang="en-US" dirty="0" smtClean="0">
                <a:latin typeface="Berlin Sans FB" pitchFamily="34" charset="0"/>
              </a:rPr>
              <a:t>Scorpions use their pincers to catch prey. They inject insects with poison using their stinger.”</a:t>
            </a:r>
          </a:p>
          <a:p>
            <a:r>
              <a:rPr lang="en-US" dirty="0" smtClean="0"/>
              <a:t>Fiction or nonfiction?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F6520-1332-4F0D-8642-D4FC03A9BFC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erlin Sans FB" pitchFamily="34" charset="0"/>
              </a:rPr>
              <a:t>“Some bats live in caves. They often live in large groups called colonies.”</a:t>
            </a:r>
          </a:p>
          <a:p>
            <a:r>
              <a:rPr lang="en-US" dirty="0" smtClean="0"/>
              <a:t>Fiction or nonfiction?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F6520-1332-4F0D-8642-D4FC03A9BFC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nonfiction book is true. It provides facts</a:t>
            </a:r>
            <a:r>
              <a:rPr lang="en-US" baseline="0" dirty="0" smtClean="0"/>
              <a:t> and information about a topic. For example, it might tell about real events that happened. The pictures in the book are realistic—often they are photographs.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628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an awesome</a:t>
            </a:r>
            <a:r>
              <a:rPr lang="en-US" baseline="0" dirty="0" smtClean="0"/>
              <a:t> job you did today! We can tell fiction from nonfiction!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F6520-1332-4F0D-8642-D4FC03A9BFC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we’re going to decide if some examples come </a:t>
            </a:r>
            <a:r>
              <a:rPr lang="en-US" baseline="0" dirty="0" smtClean="0"/>
              <a:t>from a fiction book or a nonfiction book. Choose the storybook picture if you think the selection comes from a fiction book, or the girl reading a nonfiction book if you think it comes from a nonfiction book. </a:t>
            </a:r>
            <a:r>
              <a:rPr lang="en-US" dirty="0" smtClean="0"/>
              <a:t>The book says</a:t>
            </a:r>
            <a:r>
              <a:rPr lang="en-US" baseline="0" dirty="0" smtClean="0"/>
              <a:t> that 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n adult kangaroo can weight over 175 pounds and grow to be 7 feet tall</a:t>
            </a:r>
            <a:r>
              <a:rPr lang="en-US" dirty="0" smtClean="0"/>
              <a:t>. Would that come from a fiction</a:t>
            </a:r>
            <a:r>
              <a:rPr lang="en-US" baseline="0" dirty="0" smtClean="0"/>
              <a:t> book or a nonfiction book?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F6520-1332-4F0D-8642-D4FC03A9BF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</a:t>
            </a:r>
            <a:r>
              <a:rPr lang="en-US" smtClean="0"/>
              <a:t>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F6520-1332-4F0D-8642-D4FC03A9BF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Sorry, try again..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F6520-1332-4F0D-8642-D4FC03A9BF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picture of a clown fish</a:t>
            </a:r>
            <a:r>
              <a:rPr lang="en-US" baseline="0" dirty="0" smtClean="0"/>
              <a:t> hiding in sea anemone. </a:t>
            </a:r>
            <a:r>
              <a:rPr lang="en-US" sz="1200" dirty="0" smtClean="0">
                <a:latin typeface="Berlin Sans FB" pitchFamily="34" charset="0"/>
              </a:rPr>
              <a:t>The sea anemone can sting fish with its tentacles. Clown fish hide in sea anemone. </a:t>
            </a:r>
            <a:r>
              <a:rPr lang="en-US" dirty="0" smtClean="0"/>
              <a:t>Would that come from a fiction</a:t>
            </a:r>
            <a:r>
              <a:rPr lang="en-US" baseline="0" dirty="0" smtClean="0"/>
              <a:t> book or a nonfiction book? Choose either the storybook or the nonfiction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CORRECT!</a:t>
            </a:r>
            <a:r>
              <a:rPr lang="en-US" baseline="0" dirty="0" smtClean="0"/>
              <a:t> Now it’s your turn. I will give you another example. With your groups, decide if the example would come from a fiction book or a non-fiction book.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8EB86-D929-4296-8184-711DB9C426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>
            <p:custDataLst>
              <p:tags r:id="rId11"/>
            </p:custDataLst>
          </p:nvPr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>
            <p:custDataLst>
              <p:tags r:id="rId12"/>
            </p:custDataLst>
          </p:nvPr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  <p:custDataLst>
              <p:tags r:id="rId14"/>
            </p:custDataLst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  <p:custDataLst>
              <p:tags r:id="rId5"/>
            </p:custDataLst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>
            <p:custDataLst>
              <p:tags r:id="rId6"/>
            </p:custDataLst>
          </p:nvPr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8"/>
            </p:custDataLst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  <p:custDataLst>
              <p:tags r:id="rId11"/>
            </p:custDataLst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>
            <p:custDataLst>
              <p:tags r:id="rId12"/>
            </p:custDataLst>
          </p:nvPr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>
            <p:custDataLst>
              <p:tags r:id="rId13"/>
            </p:custDataLst>
          </p:nvPr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2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>
            <p:custDataLst>
              <p:tags r:id="rId4"/>
            </p:custDataLst>
          </p:nvPr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>
            <p:custDataLst>
              <p:tags r:id="rId7"/>
            </p:custDataLst>
          </p:nvPr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>
            <p:custDataLst>
              <p:tags r:id="rId9"/>
            </p:custDataLst>
          </p:nvPr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>
            <p:custDataLst>
              <p:tags r:id="rId10"/>
            </p:custDataLst>
          </p:nvPr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13"/>
            </p:custDataLst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14"/>
            </p:custDataLst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26" Type="http://schemas.openxmlformats.org/officeDocument/2006/relationships/tags" Target="../tags/tag1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5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3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tags" Target="../tags/tag1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b="0" i="0" u="none"/>
          </a:p>
        </p:txBody>
      </p:sp>
      <p:sp>
        <p:nvSpPr>
          <p:cNvPr id="18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57FA6EF-29F6-4C67-B3E3-37EDBC9CD13D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>
            <p:custDataLst>
              <p:tags r:id="rId22"/>
            </p:custDataLst>
          </p:nvPr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>
            <p:custDataLst>
              <p:tags r:id="rId23"/>
            </p:custDataLst>
          </p:nvPr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8C06D1-66DA-4C3B-BA15-B7CC27E66E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b="0" i="0" u="none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4.wm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20.jpeg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19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" Target="slide16.xml"/><Relationship Id="rId5" Type="http://schemas.openxmlformats.org/officeDocument/2006/relationships/tags" Target="../tags/tag124.xml"/><Relationship Id="rId10" Type="http://schemas.openxmlformats.org/officeDocument/2006/relationships/image" Target="../media/image18.jpeg"/><Relationship Id="rId4" Type="http://schemas.openxmlformats.org/officeDocument/2006/relationships/tags" Target="../tags/tag123.xml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9.wmf"/><Relationship Id="rId5" Type="http://schemas.openxmlformats.org/officeDocument/2006/relationships/slide" Target="slide18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0.jpeg"/><Relationship Id="rId5" Type="http://schemas.openxmlformats.org/officeDocument/2006/relationships/slide" Target="slide15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tags" Target="../tags/tag132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14.wmf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8.jpeg"/><Relationship Id="rId5" Type="http://schemas.openxmlformats.org/officeDocument/2006/relationships/tags" Target="../tags/tag134.xml"/><Relationship Id="rId10" Type="http://schemas.openxmlformats.org/officeDocument/2006/relationships/slide" Target="slide20.xml"/><Relationship Id="rId4" Type="http://schemas.openxmlformats.org/officeDocument/2006/relationships/tags" Target="../tags/tag133.xml"/><Relationship Id="rId9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9.wmf"/><Relationship Id="rId5" Type="http://schemas.openxmlformats.org/officeDocument/2006/relationships/slide" Target="slide2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4.jpe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10.jpeg"/><Relationship Id="rId5" Type="http://schemas.openxmlformats.org/officeDocument/2006/relationships/slide" Target="slide18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tags" Target="../tags/tag141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15.jpe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8.jpeg"/><Relationship Id="rId5" Type="http://schemas.openxmlformats.org/officeDocument/2006/relationships/tags" Target="../tags/tag143.xml"/><Relationship Id="rId10" Type="http://schemas.openxmlformats.org/officeDocument/2006/relationships/slide" Target="slide23.xml"/><Relationship Id="rId4" Type="http://schemas.openxmlformats.org/officeDocument/2006/relationships/tags" Target="../tags/tag142.xml"/><Relationship Id="rId9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9.wmf"/><Relationship Id="rId5" Type="http://schemas.openxmlformats.org/officeDocument/2006/relationships/slide" Target="slide24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10.jpeg"/><Relationship Id="rId5" Type="http://schemas.openxmlformats.org/officeDocument/2006/relationships/slide" Target="slide2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tags" Target="../tags/tag150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16.jpe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8.jpeg"/><Relationship Id="rId5" Type="http://schemas.openxmlformats.org/officeDocument/2006/relationships/tags" Target="../tags/tag152.xml"/><Relationship Id="rId10" Type="http://schemas.openxmlformats.org/officeDocument/2006/relationships/slide" Target="slide25.xml"/><Relationship Id="rId4" Type="http://schemas.openxmlformats.org/officeDocument/2006/relationships/tags" Target="../tags/tag151.xml"/><Relationship Id="rId9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9.wmf"/><Relationship Id="rId5" Type="http://schemas.openxmlformats.org/officeDocument/2006/relationships/slide" Target="slide27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0.jpeg"/><Relationship Id="rId5" Type="http://schemas.openxmlformats.org/officeDocument/2006/relationships/slide" Target="slide24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tags" Target="../tags/tag159.xml"/><Relationship Id="rId7" Type="http://schemas.openxmlformats.org/officeDocument/2006/relationships/notesSlide" Target="../notesSlides/notesSlide27.xml"/><Relationship Id="rId12" Type="http://schemas.openxmlformats.org/officeDocument/2006/relationships/image" Target="../media/image17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8.jpeg"/><Relationship Id="rId5" Type="http://schemas.openxmlformats.org/officeDocument/2006/relationships/tags" Target="../tags/tag161.xml"/><Relationship Id="rId10" Type="http://schemas.openxmlformats.org/officeDocument/2006/relationships/slide" Target="slide28.xml"/><Relationship Id="rId4" Type="http://schemas.openxmlformats.org/officeDocument/2006/relationships/tags" Target="../tags/tag160.xml"/><Relationship Id="rId9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9.wmf"/><Relationship Id="rId5" Type="http://schemas.openxmlformats.org/officeDocument/2006/relationships/slide" Target="slide30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0.jpeg"/><Relationship Id="rId5" Type="http://schemas.openxmlformats.org/officeDocument/2006/relationships/slide" Target="slide27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85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slide" Target="slide5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7.jpe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6.jpeg"/><Relationship Id="rId5" Type="http://schemas.openxmlformats.org/officeDocument/2006/relationships/tags" Target="../tags/tag92.xml"/><Relationship Id="rId10" Type="http://schemas.openxmlformats.org/officeDocument/2006/relationships/slide" Target="slide6.xml"/><Relationship Id="rId4" Type="http://schemas.openxmlformats.org/officeDocument/2006/relationships/tags" Target="../tags/tag91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9.wmf"/><Relationship Id="rId5" Type="http://schemas.openxmlformats.org/officeDocument/2006/relationships/slide" Target="slide7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10.jpeg"/><Relationship Id="rId5" Type="http://schemas.openxmlformats.org/officeDocument/2006/relationships/slide" Target="slide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1.jpeg"/><Relationship Id="rId3" Type="http://schemas.openxmlformats.org/officeDocument/2006/relationships/tags" Target="../tags/tag101.xml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8.jpe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slide" Target="slide8.xml"/><Relationship Id="rId5" Type="http://schemas.openxmlformats.org/officeDocument/2006/relationships/tags" Target="../tags/tag103.xml"/><Relationship Id="rId10" Type="http://schemas.openxmlformats.org/officeDocument/2006/relationships/image" Target="../media/image6.jpeg"/><Relationship Id="rId4" Type="http://schemas.openxmlformats.org/officeDocument/2006/relationships/tags" Target="../tags/tag102.xml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9.wmf"/><Relationship Id="rId5" Type="http://schemas.openxmlformats.org/officeDocument/2006/relationships/slide" Target="slide10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2.jpeg"/><Relationship Id="rId5" Type="http://schemas.openxmlformats.org/officeDocument/2006/relationships/slide" Target="slide7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erlin Sans FB" pitchFamily="34" charset="0"/>
              </a:rPr>
              <a:t>Animals–Grade 1 </a:t>
            </a:r>
          </a:p>
          <a:p>
            <a:r>
              <a:rPr lang="en-US" sz="2000" dirty="0" smtClean="0">
                <a:latin typeface="Berlin Sans FB" pitchFamily="34" charset="0"/>
              </a:rPr>
              <a:t>Lesson </a:t>
            </a:r>
            <a:r>
              <a:rPr lang="en-US" sz="2000" dirty="0">
                <a:latin typeface="Berlin Sans FB" pitchFamily="34" charset="0"/>
              </a:rPr>
              <a:t>5–Text </a:t>
            </a:r>
            <a:r>
              <a:rPr lang="en-US" sz="2000" dirty="0" smtClean="0">
                <a:latin typeface="Berlin Sans FB" pitchFamily="34" charset="0"/>
              </a:rPr>
              <a:t>Mapping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Berlin Sans FB" pitchFamily="34" charset="0"/>
              </a:rPr>
              <a:t>Fiction and Nonfiction</a:t>
            </a:r>
            <a:endParaRPr lang="en-US" sz="5400" dirty="0">
              <a:latin typeface="Berlin Sans FB" pitchFamily="34" charset="0"/>
            </a:endParaRPr>
          </a:p>
        </p:txBody>
      </p:sp>
      <p:pic>
        <p:nvPicPr>
          <p:cNvPr id="1026" name="Picture 2" descr="C:\Users\mloy\AppData\Local\Microsoft\Windows\Temporary Internet Files\Content.IE5\93FKXVWF\LetsKnow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76800"/>
            <a:ext cx="1981200" cy="122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304800" y="1219200"/>
            <a:ext cx="2514600" cy="5120482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Berlin Sans FB" pitchFamily="34" charset="0"/>
              </a:rPr>
              <a:t>1) The </a:t>
            </a:r>
            <a:r>
              <a:rPr lang="en-US" sz="2600" dirty="0">
                <a:latin typeface="Berlin Sans FB" pitchFamily="34" charset="0"/>
              </a:rPr>
              <a:t>duck billed platypus lives in a lake habitat.</a:t>
            </a:r>
          </a:p>
          <a:p>
            <a:r>
              <a:rPr lang="en-US" sz="2600" dirty="0">
                <a:latin typeface="Berlin Sans FB" pitchFamily="34" charset="0"/>
              </a:rPr>
              <a:t>The male platypus has a poisonous stinger on its back feet that it can use for protection.</a:t>
            </a:r>
          </a:p>
          <a:p>
            <a:endParaRPr lang="en-US" sz="2600" dirty="0"/>
          </a:p>
        </p:txBody>
      </p:sp>
      <p:pic>
        <p:nvPicPr>
          <p:cNvPr id="1026" name="Picture 2" descr="C:\Users\ileana\Documents\My Dropbox\LARRC Curriculum Planning\Units\Animals\Grade 1\Pictures\G1_L5_L19_Platypus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648200" cy="3366903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108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381000" y="1036637"/>
            <a:ext cx="2362200" cy="52117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Berlin Sans FB" pitchFamily="34" charset="0"/>
              </a:rPr>
              <a:t>2) Every </a:t>
            </a:r>
            <a:r>
              <a:rPr lang="en-US" sz="2800" dirty="0">
                <a:latin typeface="Berlin Sans FB" pitchFamily="34" charset="0"/>
              </a:rPr>
              <a:t>day the selfish crocodile shouted to the creatures of the forest, </a:t>
            </a:r>
            <a:r>
              <a:rPr lang="en-US" sz="2800" dirty="0" smtClean="0">
                <a:latin typeface="Berlin Sans FB" pitchFamily="34" charset="0"/>
              </a:rPr>
              <a:t>“Stay </a:t>
            </a:r>
            <a:r>
              <a:rPr lang="en-US" sz="2800" dirty="0">
                <a:latin typeface="Berlin Sans FB" pitchFamily="34" charset="0"/>
              </a:rPr>
              <a:t>away from the river! It’s MY river! If you come into my river, I’ll eat you up!”</a:t>
            </a:r>
          </a:p>
          <a:p>
            <a:endParaRPr lang="en-US" dirty="0"/>
          </a:p>
        </p:txBody>
      </p:sp>
      <p:pic>
        <p:nvPicPr>
          <p:cNvPr id="2050" name="Picture 2" descr="C:\Users\ileana\AppData\Local\Microsoft\Windows\Temporary Internet Files\Content.IE5\BO7KD14Y\MC9001405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21221"/>
            <a:ext cx="5748986" cy="202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465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381000" y="1798637"/>
            <a:ext cx="2362200" cy="53641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3) </a:t>
            </a:r>
            <a:r>
              <a:rPr lang="en-US" sz="3600" dirty="0">
                <a:latin typeface="Berlin Sans FB" pitchFamily="34" charset="0"/>
              </a:rPr>
              <a:t>I am a prince, not a </a:t>
            </a:r>
            <a:r>
              <a:rPr lang="en-US" sz="3600" dirty="0" smtClean="0">
                <a:latin typeface="Berlin Sans FB" pitchFamily="34" charset="0"/>
              </a:rPr>
              <a:t>frog.</a:t>
            </a:r>
            <a:endParaRPr lang="en-US" sz="3600" dirty="0">
              <a:latin typeface="Berlin Sans FB" pitchFamily="34" charset="0"/>
            </a:endParaRPr>
          </a:p>
          <a:p>
            <a:endParaRPr lang="en-US" sz="1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38600" y="1143000"/>
            <a:ext cx="3581400" cy="4780775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839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304800" y="1189037"/>
            <a:ext cx="2438400" cy="5059363"/>
          </a:xfrm>
        </p:spPr>
        <p:txBody>
          <a:bodyPr/>
          <a:lstStyle/>
          <a:p>
            <a:r>
              <a:rPr lang="en-US" sz="3200" dirty="0" smtClean="0">
                <a:latin typeface="Berlin Sans FB" pitchFamily="34" charset="0"/>
              </a:rPr>
              <a:t>4) </a:t>
            </a:r>
            <a:r>
              <a:rPr lang="en-US" sz="3200" dirty="0">
                <a:latin typeface="Berlin Sans FB" pitchFamily="34" charset="0"/>
              </a:rPr>
              <a:t>Scorpions use their pincers to catch prey. They inject insects with poison using their </a:t>
            </a:r>
            <a:r>
              <a:rPr lang="en-US" sz="3200" dirty="0" smtClean="0">
                <a:latin typeface="Berlin Sans FB" pitchFamily="34" charset="0"/>
              </a:rPr>
              <a:t>stingers.</a:t>
            </a:r>
            <a:endParaRPr lang="en-US" sz="3200" dirty="0">
              <a:latin typeface="Berlin Sans FB" pitchFamily="34" charset="0"/>
            </a:endParaRPr>
          </a:p>
          <a:p>
            <a:endParaRPr lang="en-US" dirty="0"/>
          </a:p>
        </p:txBody>
      </p:sp>
      <p:pic>
        <p:nvPicPr>
          <p:cNvPr id="6" name="Picture 2" descr="C:\Users\rohan\AppData\Local\Microsoft\Windows\Temporary Internet Files\Content.IE5\5B4WA71K\MP90040697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524000"/>
            <a:ext cx="5257800" cy="35052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205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304800" y="1493837"/>
            <a:ext cx="2438400" cy="4144963"/>
          </a:xfrm>
        </p:spPr>
        <p:txBody>
          <a:bodyPr/>
          <a:lstStyle/>
          <a:p>
            <a:r>
              <a:rPr lang="en-US" sz="2800" dirty="0" smtClean="0">
                <a:latin typeface="Berlin Sans FB" pitchFamily="34" charset="0"/>
              </a:rPr>
              <a:t>5) Some </a:t>
            </a:r>
            <a:r>
              <a:rPr lang="en-US" sz="2800" dirty="0">
                <a:latin typeface="Berlin Sans FB" pitchFamily="34" charset="0"/>
              </a:rPr>
              <a:t>bats live in caves. They often live in large groups called colonies</a:t>
            </a:r>
            <a:r>
              <a:rPr lang="en-US" sz="2800" dirty="0" smtClean="0">
                <a:latin typeface="Berlin Sans FB" pitchFamily="34" charset="0"/>
              </a:rPr>
              <a:t>.</a:t>
            </a:r>
            <a:endParaRPr lang="en-US" sz="2800" dirty="0">
              <a:latin typeface="Berlin Sans FB" pitchFamily="34" charset="0"/>
            </a:endParaRPr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5581" y="1752600"/>
            <a:ext cx="5421220" cy="33524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104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Berlin Sans FB" pitchFamily="34" charset="0"/>
              </a:rPr>
              <a:t>Fiction or Nonfiction?</a:t>
            </a:r>
            <a:endParaRPr lang="en-US" sz="6000" dirty="0">
              <a:solidFill>
                <a:schemeClr val="accent1"/>
              </a:solidFill>
              <a:latin typeface="Berlin Sans FB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417637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erlin Sans FB" pitchFamily="34" charset="0"/>
              </a:rPr>
              <a:t>The duck billed platypus lives in a lake habitat.</a:t>
            </a:r>
          </a:p>
          <a:p>
            <a:pPr marL="0" indent="0">
              <a:buNone/>
            </a:pPr>
            <a:r>
              <a:rPr lang="en-US" sz="2800" dirty="0" smtClean="0">
                <a:latin typeface="Berlin Sans FB" pitchFamily="34" charset="0"/>
              </a:rPr>
              <a:t>The male platypus has a poisonous stinger on its </a:t>
            </a:r>
            <a:br>
              <a:rPr lang="en-US" sz="2800" dirty="0" smtClean="0">
                <a:latin typeface="Berlin Sans FB" pitchFamily="34" charset="0"/>
              </a:rPr>
            </a:br>
            <a:r>
              <a:rPr lang="en-US" sz="2800" dirty="0" smtClean="0">
                <a:latin typeface="Berlin Sans FB" pitchFamily="34" charset="0"/>
              </a:rPr>
              <a:t>back feet that it can use </a:t>
            </a:r>
            <a:br>
              <a:rPr lang="en-US" sz="2800" dirty="0" smtClean="0">
                <a:latin typeface="Berlin Sans FB" pitchFamily="34" charset="0"/>
              </a:rPr>
            </a:br>
            <a:r>
              <a:rPr lang="en-US" sz="2800" dirty="0" smtClean="0">
                <a:latin typeface="Berlin Sans FB" pitchFamily="34" charset="0"/>
              </a:rPr>
              <a:t>for protection.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4864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  Fiction</a:t>
            </a:r>
          </a:p>
          <a:p>
            <a:endParaRPr lang="en-US" dirty="0">
              <a:latin typeface="Berlin Sans FB" pitchFamily="34" charset="0"/>
            </a:endParaRPr>
          </a:p>
          <a:p>
            <a:endParaRPr lang="en-US" dirty="0" smtClean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</a:t>
            </a:r>
            <a:endParaRPr lang="en-US" dirty="0">
              <a:latin typeface="Berlin Sans FB" pitchFamily="34" charset="0"/>
            </a:endParaRP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Nonfiction</a:t>
            </a:r>
          </a:p>
          <a:p>
            <a:endParaRPr lang="en-US" dirty="0">
              <a:latin typeface="Berlin Sans FB" pitchFamily="34" charset="0"/>
            </a:endParaRPr>
          </a:p>
        </p:txBody>
      </p:sp>
      <p:pic>
        <p:nvPicPr>
          <p:cNvPr id="10" name="Picture 2" descr="Story Book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799"/>
            <a:ext cx="1600200" cy="1295401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76750"/>
            <a:ext cx="1028700" cy="1543050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1362423">
            <a:off x="6704885" y="5044811"/>
            <a:ext cx="455291" cy="917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00" dirty="0">
                <a:solidFill>
                  <a:srgbClr val="FDEADA"/>
                </a:solidFill>
                <a:effectLst/>
                <a:latin typeface="Berlin Sans FB"/>
                <a:ea typeface="Calibri"/>
              </a:rPr>
              <a:t>Rainforests</a:t>
            </a:r>
            <a:endParaRPr lang="en-US" sz="500" dirty="0"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2" descr="C:\Users\ileana\Documents\My Dropbox\LARRC Curriculum Planning\Units\Animals\Grade 1\Pictures\G1_L5_L19_Platypus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2524763" cy="182880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277214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52400" y="990600"/>
            <a:ext cx="2667000" cy="525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CORRECT!</a:t>
            </a:r>
            <a:endParaRPr lang="en-US" sz="4400" dirty="0">
              <a:latin typeface="Berlin Sans FB" pitchFamily="34" charset="0"/>
            </a:endParaRPr>
          </a:p>
        </p:txBody>
      </p:sp>
      <p:pic>
        <p:nvPicPr>
          <p:cNvPr id="6146" name="Picture 2" descr="C:\Users\sbrinkle\AppData\Local\Microsoft\Windows\Temporary Internet Files\Content.IE5\7T2V2QXA\MC900030452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746" y="1905000"/>
            <a:ext cx="2949854" cy="31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740440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228600" y="990600"/>
            <a:ext cx="2590800" cy="5257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erlin Sans FB" pitchFamily="34" charset="0"/>
              </a:rPr>
              <a:t>TRY AGAIN…</a:t>
            </a:r>
          </a:p>
        </p:txBody>
      </p:sp>
      <p:pic>
        <p:nvPicPr>
          <p:cNvPr id="5125" name="Picture 5" descr="Hush Puppi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447800"/>
            <a:ext cx="3810000" cy="381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83891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Berlin Sans FB" pitchFamily="34" charset="0"/>
              </a:rPr>
              <a:t>Fiction or Nonfiction?</a:t>
            </a:r>
            <a:endParaRPr lang="en-US" sz="6000" dirty="0">
              <a:solidFill>
                <a:schemeClr val="accent1"/>
              </a:solidFill>
              <a:latin typeface="Berlin Sans FB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04800" y="1570037"/>
            <a:ext cx="4343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Berlin Sans FB" pitchFamily="34" charset="0"/>
              </a:rPr>
              <a:t>Every day the selfish crocodile shouted to the creatures of the forest, </a:t>
            </a:r>
            <a:br>
              <a:rPr lang="en-US" sz="2800" dirty="0" smtClean="0">
                <a:latin typeface="Berlin Sans FB" pitchFamily="34" charset="0"/>
              </a:rPr>
            </a:br>
            <a:r>
              <a:rPr lang="en-US" sz="2800" dirty="0" smtClean="0">
                <a:latin typeface="Berlin Sans FB" pitchFamily="34" charset="0"/>
              </a:rPr>
              <a:t>“Stay away from the river! It’s MY river! If you come into my river, I’ll eat you up!”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562600" y="1676400"/>
            <a:ext cx="4038600" cy="444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  Fiction</a:t>
            </a:r>
          </a:p>
          <a:p>
            <a:endParaRPr lang="en-US" dirty="0">
              <a:latin typeface="Berlin Sans FB" pitchFamily="34" charset="0"/>
            </a:endParaRPr>
          </a:p>
          <a:p>
            <a:endParaRPr lang="en-US" dirty="0" smtClean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</a:t>
            </a:r>
          </a:p>
          <a:p>
            <a:pPr>
              <a:buNone/>
            </a:pPr>
            <a:r>
              <a:rPr lang="en-US" dirty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  Nonfiction</a:t>
            </a:r>
          </a:p>
          <a:p>
            <a:endParaRPr lang="en-US" dirty="0">
              <a:latin typeface="Berlin Sans FB" pitchFamily="34" charset="0"/>
            </a:endParaRPr>
          </a:p>
        </p:txBody>
      </p:sp>
      <p:pic>
        <p:nvPicPr>
          <p:cNvPr id="10" name="Picture 2" descr="Story Book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867400" y="2286000"/>
            <a:ext cx="1637827" cy="1199797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134100" y="4477114"/>
            <a:ext cx="1028700" cy="1542686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:\Users\ileana\AppData\Local\Microsoft\Windows\Temporary Internet Files\Content.IE5\BO7KD14Y\MC90014053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4096868" cy="144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1362423">
            <a:off x="6632024" y="5074257"/>
            <a:ext cx="455291" cy="917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00" dirty="0">
                <a:solidFill>
                  <a:srgbClr val="FDEADA"/>
                </a:solidFill>
                <a:effectLst/>
                <a:latin typeface="Berlin Sans FB"/>
                <a:ea typeface="Calibri"/>
              </a:rPr>
              <a:t>Rainforests</a:t>
            </a:r>
            <a:endParaRPr lang="en-US" sz="500" dirty="0">
              <a:effectLst/>
              <a:latin typeface="Times New Roman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2259564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52400" y="990600"/>
            <a:ext cx="2743200" cy="525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CORRECT!</a:t>
            </a:r>
            <a:endParaRPr lang="en-US" sz="4400" dirty="0">
              <a:latin typeface="Berlin Sans FB" pitchFamily="34" charset="0"/>
            </a:endParaRPr>
          </a:p>
        </p:txBody>
      </p:sp>
      <p:pic>
        <p:nvPicPr>
          <p:cNvPr id="6146" name="Picture 2" descr="C:\Users\sbrinkle\AppData\Local\Microsoft\Windows\Temporary Internet Files\Content.IE5\7T2V2QXA\MC900030452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1546" y="1773326"/>
            <a:ext cx="2949854" cy="31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740440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Berlin Sans FB" pitchFamily="34" charset="0"/>
              </a:rPr>
              <a:t>Fiction</a:t>
            </a:r>
            <a:endParaRPr lang="en-US" sz="6000" dirty="0">
              <a:solidFill>
                <a:schemeClr val="accent1"/>
              </a:solidFill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»"/>
            </a:pPr>
            <a:r>
              <a:rPr lang="en-US" sz="3600" dirty="0">
                <a:latin typeface="Berlin Sans FB" pitchFamily="34" charset="0"/>
              </a:rPr>
              <a:t>S</a:t>
            </a:r>
            <a:r>
              <a:rPr lang="en-US" sz="3600" dirty="0" smtClean="0">
                <a:latin typeface="Berlin Sans FB" pitchFamily="34" charset="0"/>
              </a:rPr>
              <a:t>tory isn’t true</a:t>
            </a:r>
          </a:p>
          <a:p>
            <a:pPr>
              <a:buFont typeface="Arial" pitchFamily="34" charset="0"/>
              <a:buChar char="»"/>
            </a:pPr>
            <a:r>
              <a:rPr lang="en-US" sz="3600" dirty="0" smtClean="0">
                <a:latin typeface="Berlin Sans FB" pitchFamily="34" charset="0"/>
              </a:rPr>
              <a:t>Make-believe</a:t>
            </a:r>
          </a:p>
          <a:p>
            <a:pPr>
              <a:buFont typeface="Arial" pitchFamily="34" charset="0"/>
              <a:buChar char="»"/>
            </a:pPr>
            <a:r>
              <a:rPr lang="en-US" sz="3600" dirty="0" smtClean="0">
                <a:latin typeface="Berlin Sans FB" pitchFamily="34" charset="0"/>
              </a:rPr>
              <a:t>Illustrations are not realistic</a:t>
            </a:r>
          </a:p>
          <a:p>
            <a:pPr>
              <a:buFont typeface="Arial" pitchFamily="34" charset="0"/>
              <a:buChar char="»"/>
            </a:pPr>
            <a:r>
              <a:rPr lang="en-US" sz="3600" dirty="0" smtClean="0">
                <a:latin typeface="Berlin Sans FB" pitchFamily="34" charset="0"/>
              </a:rPr>
              <a:t>Animals can talk</a:t>
            </a:r>
          </a:p>
          <a:p>
            <a:pPr>
              <a:buFont typeface="Arial" pitchFamily="34" charset="0"/>
              <a:buChar char="»"/>
            </a:pPr>
            <a:r>
              <a:rPr lang="en-US" sz="3600" dirty="0" smtClean="0">
                <a:latin typeface="Berlin Sans FB" pitchFamily="34" charset="0"/>
              </a:rPr>
              <a:t>Story might include magic</a:t>
            </a:r>
            <a:endParaRPr lang="en-US" sz="3600" dirty="0">
              <a:latin typeface="Berlin Sans FB" pitchFamily="34" charset="0"/>
            </a:endParaRPr>
          </a:p>
        </p:txBody>
      </p:sp>
      <p:pic>
        <p:nvPicPr>
          <p:cNvPr id="1041" name="Picture 17" descr="C:\Users\rohan\Dropbox\LARRC Curriculum Planning\Units\Animals\K\Pictures\K_Fiction_PPT_Book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4422001" y="2133600"/>
            <a:ext cx="4264799" cy="312420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</a:rPr>
              <a:t>TRY AGAIN…</a:t>
            </a:r>
            <a:endParaRPr lang="en-US" sz="4000" dirty="0">
              <a:latin typeface="Berlin Sans FB" pitchFamily="34" charset="0"/>
            </a:endParaRPr>
          </a:p>
        </p:txBody>
      </p:sp>
      <p:pic>
        <p:nvPicPr>
          <p:cNvPr id="5125" name="Picture 5" descr="Hush Puppi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95400"/>
            <a:ext cx="3810000" cy="381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83891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Berlin Sans FB" pitchFamily="34" charset="0"/>
              </a:rPr>
              <a:t>Fiction or Non-fiction?</a:t>
            </a:r>
            <a:endParaRPr lang="en-US" sz="6000" dirty="0">
              <a:solidFill>
                <a:schemeClr val="accent1"/>
              </a:solidFill>
              <a:latin typeface="Berlin Sans FB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66248" y="1524000"/>
            <a:ext cx="4419600" cy="4681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Berlin Sans FB" pitchFamily="34" charset="0"/>
              </a:rPr>
              <a:t>I am a prince, not a frog.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953000" y="1676400"/>
            <a:ext cx="4038600" cy="4449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            Fiction</a:t>
            </a:r>
          </a:p>
          <a:p>
            <a:endParaRPr lang="en-US" dirty="0">
              <a:latin typeface="Berlin Sans FB" pitchFamily="34" charset="0"/>
            </a:endParaRPr>
          </a:p>
          <a:p>
            <a:endParaRPr lang="en-US" dirty="0" smtClean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        Nonfiction</a:t>
            </a:r>
          </a:p>
          <a:p>
            <a:endParaRPr lang="en-US" dirty="0">
              <a:latin typeface="Berlin Sans FB" pitchFamily="34" charset="0"/>
            </a:endParaRPr>
          </a:p>
        </p:txBody>
      </p:sp>
      <p:pic>
        <p:nvPicPr>
          <p:cNvPr id="10" name="Picture 2" descr="Story Book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5943600" y="2209800"/>
            <a:ext cx="1600199" cy="1172232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248400" y="4114800"/>
            <a:ext cx="1028700" cy="1542686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838200" y="2269922"/>
            <a:ext cx="2923296" cy="3902278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1362423">
            <a:off x="6781085" y="4693257"/>
            <a:ext cx="455291" cy="917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00" dirty="0">
                <a:solidFill>
                  <a:srgbClr val="FDEADA"/>
                </a:solidFill>
                <a:effectLst/>
                <a:latin typeface="Berlin Sans FB"/>
                <a:ea typeface="Calibri"/>
              </a:rPr>
              <a:t>Rainforests</a:t>
            </a:r>
            <a:endParaRPr lang="en-US" sz="500" dirty="0">
              <a:effectLst/>
              <a:latin typeface="Times New Roman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001238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52400" y="990600"/>
            <a:ext cx="2743200" cy="525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CORRECT!</a:t>
            </a:r>
            <a:endParaRPr lang="en-US" sz="4400" dirty="0">
              <a:latin typeface="Berlin Sans FB" pitchFamily="34" charset="0"/>
            </a:endParaRPr>
          </a:p>
        </p:txBody>
      </p:sp>
      <p:pic>
        <p:nvPicPr>
          <p:cNvPr id="6146" name="Picture 2" descr="C:\Users\sbrinkle\AppData\Local\Microsoft\Windows\Temporary Internet Files\Content.IE5\7T2V2QXA\MC900030452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346" y="1773326"/>
            <a:ext cx="2949854" cy="31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740440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228600" y="990600"/>
            <a:ext cx="2590800" cy="5257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</a:rPr>
              <a:t>TRY AGAIN…</a:t>
            </a:r>
            <a:endParaRPr lang="en-US" sz="4000" dirty="0">
              <a:latin typeface="Berlin Sans FB" pitchFamily="34" charset="0"/>
            </a:endParaRPr>
          </a:p>
        </p:txBody>
      </p:sp>
      <p:pic>
        <p:nvPicPr>
          <p:cNvPr id="5125" name="Picture 5" descr="Hush Puppi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19200"/>
            <a:ext cx="3810000" cy="381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83891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Berlin Sans FB" pitchFamily="34" charset="0"/>
              </a:rPr>
              <a:t>Fiction or Non-fiction?</a:t>
            </a:r>
            <a:endParaRPr lang="en-US" sz="6000" dirty="0">
              <a:solidFill>
                <a:schemeClr val="accent1"/>
              </a:solidFill>
              <a:latin typeface="Berlin Sans FB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228600" y="1394618"/>
            <a:ext cx="449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Berlin Sans FB" pitchFamily="34" charset="0"/>
              </a:rPr>
              <a:t>Scorpions use their pincers to catch prey. They inject insects with poison using their stinger.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181600" y="1752600"/>
            <a:ext cx="4038600" cy="4373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         Fiction</a:t>
            </a:r>
          </a:p>
          <a:p>
            <a:endParaRPr lang="en-US" dirty="0">
              <a:latin typeface="Berlin Sans FB" pitchFamily="34" charset="0"/>
            </a:endParaRPr>
          </a:p>
          <a:p>
            <a:endParaRPr lang="en-US" dirty="0" smtClean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      Nonfiction</a:t>
            </a:r>
          </a:p>
          <a:p>
            <a:endParaRPr lang="en-US" dirty="0">
              <a:latin typeface="Berlin Sans FB" pitchFamily="34" charset="0"/>
            </a:endParaRPr>
          </a:p>
        </p:txBody>
      </p:sp>
      <p:pic>
        <p:nvPicPr>
          <p:cNvPr id="10" name="Picture 2" descr="Story Book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086193" y="2286000"/>
            <a:ext cx="1533807" cy="1199797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362700" y="4191000"/>
            <a:ext cx="1028700" cy="1542686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rohan\AppData\Local\Microsoft\Windows\Temporary Internet Files\Content.IE5\5B4WA71K\MP900406977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9100" y="3657600"/>
            <a:ext cx="3771900" cy="25146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</p:pic>
      <p:sp>
        <p:nvSpPr>
          <p:cNvPr id="12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1362423">
            <a:off x="6857285" y="4769457"/>
            <a:ext cx="455291" cy="917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00" dirty="0">
                <a:solidFill>
                  <a:srgbClr val="FDEADA"/>
                </a:solidFill>
                <a:effectLst/>
                <a:latin typeface="Berlin Sans FB"/>
                <a:ea typeface="Calibri"/>
              </a:rPr>
              <a:t>Rainforests</a:t>
            </a:r>
            <a:endParaRPr lang="en-US" sz="500" dirty="0">
              <a:effectLst/>
              <a:latin typeface="Times New Roman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135598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52400" y="990600"/>
            <a:ext cx="2667000" cy="525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CORRECT!</a:t>
            </a:r>
            <a:endParaRPr lang="en-US" sz="4400" dirty="0">
              <a:latin typeface="Berlin Sans FB" pitchFamily="34" charset="0"/>
            </a:endParaRPr>
          </a:p>
        </p:txBody>
      </p:sp>
      <p:pic>
        <p:nvPicPr>
          <p:cNvPr id="6146" name="Picture 2" descr="C:\Users\sbrinkle\AppData\Local\Microsoft\Windows\Temporary Internet Files\Content.IE5\7T2V2QXA\MC900030452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9146" y="1752600"/>
            <a:ext cx="2949854" cy="31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740440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304800" y="990600"/>
            <a:ext cx="2438400" cy="5257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</a:rPr>
              <a:t>TRY AGAIN…</a:t>
            </a:r>
            <a:endParaRPr lang="en-US" sz="4000" dirty="0">
              <a:latin typeface="Berlin Sans FB" pitchFamily="34" charset="0"/>
            </a:endParaRPr>
          </a:p>
        </p:txBody>
      </p:sp>
      <p:pic>
        <p:nvPicPr>
          <p:cNvPr id="5125" name="Picture 5" descr="Hush Puppi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33800" y="1143000"/>
            <a:ext cx="3810000" cy="381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83891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Berlin Sans FB" pitchFamily="34" charset="0"/>
              </a:rPr>
              <a:t>Fiction or Non-fiction?</a:t>
            </a:r>
            <a:endParaRPr lang="en-US" sz="6000" dirty="0">
              <a:solidFill>
                <a:schemeClr val="accent1"/>
              </a:solidFill>
              <a:latin typeface="Berlin Sans FB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04800" y="1519450"/>
            <a:ext cx="4531494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Berlin Sans FB" pitchFamily="34" charset="0"/>
              </a:rPr>
              <a:t>Some bats live in caves.  They often live in large groups called colonies.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181600" y="1752600"/>
            <a:ext cx="4038600" cy="4373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          Fiction</a:t>
            </a:r>
          </a:p>
          <a:p>
            <a:endParaRPr lang="en-US" dirty="0">
              <a:latin typeface="Berlin Sans FB" pitchFamily="34" charset="0"/>
            </a:endParaRPr>
          </a:p>
          <a:p>
            <a:endParaRPr lang="en-US" dirty="0" smtClean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      Nonfiction</a:t>
            </a:r>
          </a:p>
          <a:p>
            <a:endParaRPr lang="en-US" dirty="0">
              <a:latin typeface="Berlin Sans FB" pitchFamily="34" charset="0"/>
            </a:endParaRPr>
          </a:p>
        </p:txBody>
      </p:sp>
      <p:pic>
        <p:nvPicPr>
          <p:cNvPr id="10" name="Picture 2" descr="Story Book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096000" y="2381603"/>
            <a:ext cx="1533807" cy="112359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324600" y="4343400"/>
            <a:ext cx="1028700" cy="154268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4263" y="3429000"/>
            <a:ext cx="4347737" cy="268858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1362423">
            <a:off x="6857285" y="4929850"/>
            <a:ext cx="455291" cy="917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00" dirty="0">
                <a:solidFill>
                  <a:srgbClr val="FDEADA"/>
                </a:solidFill>
                <a:effectLst/>
                <a:latin typeface="Berlin Sans FB"/>
                <a:ea typeface="Calibri"/>
              </a:rPr>
              <a:t>Rainforests</a:t>
            </a:r>
            <a:endParaRPr lang="en-US" sz="500" dirty="0">
              <a:effectLst/>
              <a:latin typeface="Times New Roman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135598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52400" y="990600"/>
            <a:ext cx="2743200" cy="525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CORRECT!</a:t>
            </a:r>
            <a:endParaRPr lang="en-US" sz="4400" dirty="0">
              <a:latin typeface="Berlin Sans FB" pitchFamily="34" charset="0"/>
            </a:endParaRPr>
          </a:p>
        </p:txBody>
      </p:sp>
      <p:pic>
        <p:nvPicPr>
          <p:cNvPr id="6146" name="Picture 2" descr="C:\Users\sbrinkle\AppData\Local\Microsoft\Windows\Temporary Internet Files\Content.IE5\7T2V2QXA\MC900030452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346" y="1905000"/>
            <a:ext cx="2949854" cy="31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740440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228600" y="990600"/>
            <a:ext cx="2590800" cy="5257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</a:rPr>
              <a:t>TRY AGAIN…</a:t>
            </a:r>
            <a:endParaRPr lang="en-US" sz="4000" dirty="0">
              <a:latin typeface="Berlin Sans FB" pitchFamily="34" charset="0"/>
            </a:endParaRPr>
          </a:p>
        </p:txBody>
      </p:sp>
      <p:pic>
        <p:nvPicPr>
          <p:cNvPr id="5125" name="Picture 5" descr="Hush Puppi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038600" y="1219200"/>
            <a:ext cx="3810000" cy="381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83891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Berlin Sans FB" pitchFamily="34" charset="0"/>
              </a:rPr>
              <a:t>Nonfiction</a:t>
            </a:r>
            <a:endParaRPr lang="en-US" sz="6000" dirty="0">
              <a:solidFill>
                <a:schemeClr val="accent1"/>
              </a:solidFill>
              <a:latin typeface="Berlin Sans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»"/>
            </a:pPr>
            <a:r>
              <a:rPr lang="en-US" sz="3600" dirty="0" smtClean="0">
                <a:latin typeface="Berlin Sans FB" pitchFamily="34" charset="0"/>
              </a:rPr>
              <a:t>Is true</a:t>
            </a:r>
          </a:p>
          <a:p>
            <a:pPr>
              <a:buFont typeface="Arial" pitchFamily="34" charset="0"/>
              <a:buChar char="»"/>
            </a:pPr>
            <a:r>
              <a:rPr lang="en-US" sz="3600" dirty="0" smtClean="0">
                <a:latin typeface="Berlin Sans FB" pitchFamily="34" charset="0"/>
              </a:rPr>
              <a:t>Gives facts and information</a:t>
            </a:r>
          </a:p>
          <a:p>
            <a:pPr>
              <a:buFont typeface="Arial" pitchFamily="34" charset="0"/>
              <a:buChar char="»"/>
            </a:pPr>
            <a:r>
              <a:rPr lang="en-US" sz="3600" dirty="0" smtClean="0">
                <a:latin typeface="Berlin Sans FB" pitchFamily="34" charset="0"/>
              </a:rPr>
              <a:t>Tells about things that happened</a:t>
            </a:r>
          </a:p>
          <a:p>
            <a:pPr>
              <a:buFont typeface="Arial" pitchFamily="34" charset="0"/>
              <a:buChar char="»"/>
            </a:pPr>
            <a:r>
              <a:rPr lang="en-US" sz="3600" dirty="0" smtClean="0">
                <a:latin typeface="Berlin Sans FB" pitchFamily="34" charset="0"/>
              </a:rPr>
              <a:t>Pictures are realistic</a:t>
            </a:r>
            <a:endParaRPr lang="en-US" sz="3600" dirty="0">
              <a:latin typeface="Berlin Sans FB" pitchFamily="34" charset="0"/>
            </a:endParaRPr>
          </a:p>
        </p:txBody>
      </p:sp>
      <p:grpSp>
        <p:nvGrpSpPr>
          <p:cNvPr id="2" name="Group 1"/>
          <p:cNvGrpSpPr/>
          <p:nvPr>
            <p:custDataLst>
              <p:tags r:id="rId4"/>
            </p:custDataLst>
          </p:nvPr>
        </p:nvGrpSpPr>
        <p:grpSpPr>
          <a:xfrm>
            <a:off x="5407647" y="1828800"/>
            <a:ext cx="2943739" cy="4114800"/>
            <a:chOff x="4648200" y="914400"/>
            <a:chExt cx="3741977" cy="5230589"/>
          </a:xfrm>
        </p:grpSpPr>
        <p:pic>
          <p:nvPicPr>
            <p:cNvPr id="2065" name="Picture 17" descr="C:\Users\rohan\Dropbox\LARRC Curriculum Planning\Units\Animals\K\Pictures\K_Fiction_PPT_Girl Reading.jpg"/>
            <p:cNvPicPr>
              <a:picLocks noChangeAspect="1" noChangeArrowheads="1"/>
            </p:cNvPicPr>
            <p:nvPr/>
          </p:nvPicPr>
          <p:blipFill>
            <a:blip r:embed="rId8" cstate="print"/>
            <a:srcRect t="6790"/>
            <a:stretch>
              <a:fillRect/>
            </a:stretch>
          </p:blipFill>
          <p:spPr bwMode="auto">
            <a:xfrm>
              <a:off x="4648200" y="914400"/>
              <a:ext cx="3741977" cy="5230589"/>
            </a:xfrm>
            <a:prstGeom prst="rect">
              <a:avLst/>
            </a:prstGeom>
            <a:ln w="38100" cap="sq">
              <a:solidFill>
                <a:schemeClr val="accent3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 Box 2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21362423">
              <a:off x="6663188" y="2667303"/>
              <a:ext cx="1476695" cy="350606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0" anchor="t" anchorCtr="0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700" dirty="0">
                  <a:solidFill>
                    <a:srgbClr val="FDEADA"/>
                  </a:solidFill>
                  <a:effectLst/>
                  <a:latin typeface="Berlin Sans FB"/>
                  <a:ea typeface="Calibri"/>
                </a:rPr>
                <a:t>Rainforests</a:t>
              </a:r>
              <a:endParaRPr lang="en-US" sz="1200" dirty="0">
                <a:effectLst/>
                <a:latin typeface="Times New Roman"/>
                <a:ea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228600" y="990600"/>
            <a:ext cx="2438400" cy="5257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latin typeface="Berlin Sans FB" pitchFamily="34" charset="0"/>
              </a:rPr>
              <a:t>Great Job!</a:t>
            </a:r>
            <a:endParaRPr lang="en-US" sz="5400" dirty="0">
              <a:latin typeface="Berlin Sans FB" pitchFamily="34" charset="0"/>
            </a:endParaRPr>
          </a:p>
        </p:txBody>
      </p:sp>
      <p:pic>
        <p:nvPicPr>
          <p:cNvPr id="14342" name="Picture 6" descr="http://download2.dreamstime.com/dreamstimezoom_1877507.jpg?imageid=1877507&amp;forcepass=cd04ed60caee1a8a8ba9d6f2cecb4b7e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38600" y="1295400"/>
            <a:ext cx="3833312" cy="4343400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5340408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Berlin Sans FB" pitchFamily="34" charset="0"/>
              </a:rPr>
              <a:t>Fiction or Nonfiction?</a:t>
            </a:r>
            <a:endParaRPr lang="en-US" sz="6000" dirty="0">
              <a:solidFill>
                <a:schemeClr val="accent1"/>
              </a:solidFill>
              <a:latin typeface="Berlin Sans FB" pitchFamily="34" charset="0"/>
            </a:endParaRPr>
          </a:p>
        </p:txBody>
      </p:sp>
      <p:pic>
        <p:nvPicPr>
          <p:cNvPr id="10" name="Picture 2" descr="Story Book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943600" y="2209800"/>
            <a:ext cx="1676400" cy="122805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02555" y="1517772"/>
            <a:ext cx="37338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" pitchFamily="34" charset="0"/>
                <a:ea typeface="+mn-ea"/>
                <a:cs typeface="+mn-cs"/>
              </a:rPr>
              <a:t>An adult kangaroo can weigh over 175 pounds and grow to be 7 feet tall. </a:t>
            </a:r>
          </a:p>
        </p:txBody>
      </p:sp>
      <p:pic>
        <p:nvPicPr>
          <p:cNvPr id="15" name="Picture 5" descr="C:\Users\rohan\AppData\Local\Microsoft\Windows\Temporary Internet Files\Content.IE5\BLPRLT2J\MP900403190[1]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33290" y="3200400"/>
            <a:ext cx="1995710" cy="2974683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6362458" y="4267200"/>
            <a:ext cx="1028942" cy="154305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1362423">
            <a:off x="6857285" y="4861229"/>
            <a:ext cx="455291" cy="91732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00" dirty="0">
                <a:solidFill>
                  <a:srgbClr val="FDEADA"/>
                </a:solidFill>
                <a:effectLst/>
                <a:latin typeface="Berlin Sans FB"/>
                <a:ea typeface="Calibri"/>
              </a:rPr>
              <a:t>Rainforests</a:t>
            </a:r>
            <a:endParaRPr lang="en-US" sz="500" dirty="0">
              <a:effectLst/>
              <a:latin typeface="Times New Roman"/>
              <a:ea typeface="Calibri"/>
            </a:endParaRPr>
          </a:p>
        </p:txBody>
      </p:sp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5867400" y="1676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lin Sans FB" pitchFamily="34" charset="0"/>
              </a:rPr>
              <a:t>Fiction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7"/>
            </p:custDataLst>
          </p:nvPr>
        </p:nvSpPr>
        <p:spPr>
          <a:xfrm>
            <a:off x="5853223" y="3657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lin Sans FB" pitchFamily="34" charset="0"/>
              </a:rPr>
              <a:t>Nonfiction</a:t>
            </a:r>
            <a:endParaRPr lang="en-US" sz="2000" dirty="0">
              <a:latin typeface="Berlin Sans FB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45094995"/>
      </p:ext>
    </p:extLst>
  </p:cSld>
  <p:clrMapOvr>
    <a:masterClrMapping/>
  </p:clrMapOvr>
  <p:transition advClick="0" advTm="1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52400" y="990600"/>
            <a:ext cx="2743200" cy="525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CORRECT!</a:t>
            </a:r>
            <a:endParaRPr lang="en-US" sz="4400" dirty="0">
              <a:latin typeface="Berlin Sans FB" pitchFamily="34" charset="0"/>
            </a:endParaRPr>
          </a:p>
        </p:txBody>
      </p:sp>
      <p:pic>
        <p:nvPicPr>
          <p:cNvPr id="6146" name="Picture 2" descr="C:\Users\sbrinkle\AppData\Local\Microsoft\Windows\Temporary Internet Files\Content.IE5\7T2V2QXA\MC900030452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28800"/>
            <a:ext cx="2949854" cy="31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232523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52400" y="990600"/>
            <a:ext cx="2743200" cy="5257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erlin Sans FB" pitchFamily="34" charset="0"/>
              </a:rPr>
              <a:t>TRY AGAIN…</a:t>
            </a:r>
            <a:endParaRPr lang="en-US" sz="4000" dirty="0">
              <a:latin typeface="Berlin Sans FB" pitchFamily="34" charset="0"/>
            </a:endParaRPr>
          </a:p>
        </p:txBody>
      </p:sp>
      <p:pic>
        <p:nvPicPr>
          <p:cNvPr id="5125" name="Picture 5" descr="Hush Puppie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0000" y="1219200"/>
            <a:ext cx="3810000" cy="381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555031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Berlin Sans FB" pitchFamily="34" charset="0"/>
              </a:rPr>
              <a:t>Fiction or Nonfiction?</a:t>
            </a:r>
            <a:endParaRPr lang="en-US" sz="6000" dirty="0">
              <a:solidFill>
                <a:schemeClr val="accent1"/>
              </a:solidFill>
              <a:latin typeface="Berlin Sans FB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417637"/>
            <a:ext cx="419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Berlin Sans FB" pitchFamily="34" charset="0"/>
              </a:rPr>
              <a:t>The sea anemone can sting fish with its tentacles. Clown fish hide in sea anemone.</a:t>
            </a:r>
          </a:p>
          <a:p>
            <a:pPr marL="0" indent="0">
              <a:buNone/>
            </a:pPr>
            <a:r>
              <a:rPr lang="en-US" sz="3200" dirty="0" smtClean="0">
                <a:latin typeface="Berlin Sans FB" pitchFamily="34" charset="0"/>
              </a:rPr>
              <a:t> </a:t>
            </a:r>
            <a:endParaRPr lang="en-US" sz="3200" dirty="0">
              <a:latin typeface="Berlin Sans FB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334000" y="1600200"/>
            <a:ext cx="2438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    </a:t>
            </a:r>
            <a:r>
              <a:rPr lang="en-US" sz="2400" dirty="0" smtClean="0">
                <a:latin typeface="Berlin Sans FB" pitchFamily="34" charset="0"/>
              </a:rPr>
              <a:t>Fiction</a:t>
            </a:r>
            <a:endParaRPr lang="en-US" dirty="0" smtClean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  <a:p>
            <a:endParaRPr lang="en-US" dirty="0" smtClean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  <a:p>
            <a:pPr>
              <a:buNone/>
            </a:pPr>
            <a:r>
              <a:rPr lang="en-US" dirty="0" smtClean="0">
                <a:latin typeface="Berlin Sans FB" pitchFamily="34" charset="0"/>
              </a:rPr>
              <a:t>     </a:t>
            </a:r>
          </a:p>
          <a:p>
            <a:pPr algn="ctr">
              <a:buNone/>
            </a:pPr>
            <a:r>
              <a:rPr lang="en-US" sz="2400" dirty="0" smtClean="0">
                <a:latin typeface="Berlin Sans FB" pitchFamily="34" charset="0"/>
              </a:rPr>
              <a:t>    Nonfiction</a:t>
            </a:r>
            <a:endParaRPr lang="en-US" dirty="0" smtClean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</p:txBody>
      </p:sp>
      <p:pic>
        <p:nvPicPr>
          <p:cNvPr id="10" name="Picture 2" descr="Story Book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791200" y="2153003"/>
            <a:ext cx="1741847" cy="1275997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6210300" y="4419600"/>
            <a:ext cx="1028700" cy="1542686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rohan\AppData\Local\Microsoft\Windows\Temporary Internet Files\Content.IE5\PXAPQUP8\MP900255506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 l="10417" t="9494" r="12500"/>
          <a:stretch>
            <a:fillRect/>
          </a:stretch>
        </p:blipFill>
        <p:spPr bwMode="auto">
          <a:xfrm>
            <a:off x="685800" y="3580576"/>
            <a:ext cx="3352800" cy="2591624"/>
          </a:xfrm>
          <a:prstGeom prst="rect">
            <a:avLst/>
          </a:prstGeom>
          <a:ln w="38100" cap="sq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21362423">
            <a:off x="6705120" y="5013620"/>
            <a:ext cx="455291" cy="8491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00" dirty="0">
                <a:solidFill>
                  <a:srgbClr val="FDEADA"/>
                </a:solidFill>
                <a:effectLst/>
                <a:latin typeface="Berlin Sans FB"/>
                <a:ea typeface="Calibri"/>
              </a:rPr>
              <a:t>Rainforests</a:t>
            </a:r>
            <a:endParaRPr lang="en-US" sz="500" dirty="0">
              <a:effectLst/>
              <a:latin typeface="Times New Roman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386922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52400" y="990600"/>
            <a:ext cx="2743200" cy="52578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Berlin Sans FB" pitchFamily="34" charset="0"/>
              </a:rPr>
              <a:t>CORRECT!</a:t>
            </a:r>
            <a:endParaRPr lang="en-US" sz="4400" dirty="0">
              <a:latin typeface="Berlin Sans FB" pitchFamily="34" charset="0"/>
            </a:endParaRPr>
          </a:p>
        </p:txBody>
      </p:sp>
      <p:pic>
        <p:nvPicPr>
          <p:cNvPr id="6146" name="Picture 2" descr="C:\Users\sbrinkle\AppData\Local\Microsoft\Windows\Temporary Internet Files\Content.IE5\7T2V2QXA\MC900030452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746" y="1773326"/>
            <a:ext cx="2949854" cy="31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740440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han\Dropbox\LARRC Curriculum Planning\Units\Animals\K\Pictures\L10_PPT_TM_Dog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1070344"/>
            <a:ext cx="3852863" cy="3852863"/>
          </a:xfrm>
          <a:prstGeom prst="rect">
            <a:avLst/>
          </a:prstGeom>
          <a:noFill/>
          <a:ln w="57150">
            <a:noFill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52400" y="990600"/>
            <a:ext cx="2743200" cy="5257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Berlin Sans FB" pitchFamily="34" charset="0"/>
              </a:rPr>
              <a:t>TRY AGAIN…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THEME_BG_IMAGE" val=""/>
  <p:tag name="MMPROD_10877PHOTO" val="/9j/4AAQSkZJRgABAQAAAQABAAD/2wBDAAMCAgMCAgMDAwMEAwMEBQgFBQQEBQoHBwYIDAoMDAsKCwsNDhIQDQ4RDgsLEBYQERMUFRUVDA8XGBYUGBIUFRT/2wBDAQMEBAUEBQkFBQkUDQsNFBQUFBQUFBQUFBQUFBQUFBQUFBQUFBQUFBQUFBQUFBQUFBQUFBQUFBQUFBQUFBQUFBT/wAARCAB9AK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/aZ+P3xY8HfG/wp8PvhjaeEpJ9Y0m51KWbxXHc+WvlOv3Xhf/a9K5b/AIWh+2L/AM8vg1/3zqP/AMXU/wC0D8/7fPw2Td5f/FJar8//AHxXzn+1T8Svix8Fvin4B8O+HfiRdz6d4pZIXfUNLs3e3fzkT+CH/boA+hf+Fofti/8APL4Nf986j/8AF0f8LQ/bF/55fBr/AL51H/4uu88M+HNQ8OQzw6h4l1DxLI//AC21CGFNn+55KJW3QB5R/wALQ/bF/wCeXwa/751H/wCLo/4Wh+2L/wA8vg1/3zqP/wAXXq9YnjjxTb+B/B+r67cQvOljbvMkCffmf+BE/wBt32J/wOgDg/8AhaH7Yv8Azy+DX/fOo/8AxdH/AAtD9sX/AJ5fBr/vnUf/AIuuP/Yk+P2ofHX4aaj/AMJHL5nivRtRe2vk2bH2O++H5P8AvtP+AV9D0AeUf8LQ/bF/55fBr/vnUf8A4uj/AIWh+2L/AM8vg1/3zqP/AMXXo2v6VcaxpU9pa6rd6JO/3L2yRHmT/vtHSvi74UeNfiP4q/a58afCzXfid4hutE0O3uZreeyS2tpn2PDs3/uf9ugD6L/4Wh+2L/zy+DX/AHzqP/xdH/C0P2xf+eXwa/751H/4uvMP2ivG/wARP2WdI0zxpp/iybxz4U+2pZaho3iS2h85C/3HhuYUT+5/HX0L8PfG+n/EnwNoXirSt/8AZ2rWiXMSP99N/wDA9AHE/wDC0P2xf+eXwa/751H/AOLo/wCFofti/wDPL4Nf986j/wDF16vXw7+1l46+JvwW+J/w+0rRfifrc2keJrjybiKa2s/Mh/fIj7HSH+49AH0X/wALQ/bF/wCeXwa/751H/wCLo/4Wh+2L/wA8vg1/3zqP/wAXVL4ifDzx54Y8K6nq3gv4m69Pq2nW73UWneIIra8trzZ8+x/3KOm//fqn+yV+0in7SHgS6v7mwTT/ABBpMqW2oW0PEL70+R09EegDZ/4Wh+2L/wA8vg1/3zqP/wAXR/wtD9sX/nl8Gv8AvnUf/i69Xr56+OH7R2r6J8S9H+E/w2s7PU/iDqvz3Fze/PbaTD9/e6fxvs+egDrv+Fofti/88vg1/wB86j/8XR/wtD9sX/nl8Gv++dR/+Lq1o/wk8RQWaNqvxX8WajrH8dza/Zra23/7Ft5OzZ/v1y3jD4l+OPh18QPh94P1VIdUtfEOuJap4ntoUh86FEd3hmh/gm+586fI/wA/3KAOw+BP7Tfxd1L9pNvhb8T7Xwehl0H+17a58Kpc4/13l/O8z/7D/wAFfaNfnx4R/wCUmVn/ANiOn/pS9foPQB8SftAf8n+/DX/sU9V/9kr5i/4KD/8AJfPgJ/1/f+3sNfTv7QP/ACf78NP+xT1X/wBkr5f/AOCg0i/8L++Aaf8AT8n/AKWQ0Afelx/rHqOny/61685tfi3b33x4uvh1aJDPJp+h/wBrX0+/54XeZESH/vj5/wDvigD0OuA8VRv4x+JXh7wzCjvZaT/xUGqbP76Pss0/773v/wBsa7yeeG0tpri4lSCCJHeZ3+4iJ/HXjHw5+Hvh34r6PP8AEDXdMe9vfE0r3ts/2uaHybD7lmnyOn/LFN/++70AfPKRt+yl+368bq9l4O+I6/L/AAIk0z/+yXP/AI5NX3hXx3+3N+zVos3wWuvFHhTTGste8MypqG9LmaZ3tv8Alt993+58j/8AAK90/Zn+LC/Gr4J+G/FDsj6i8P2bUU/uXMPyP/8AF/8AA6APUK/P74eeJ7Xwd/wUW+K+rXdpqd7bpaXIdNMsnvJ/+Xb+BK/QGvhP4Hv/AMbMvinsbj7Jc/8AttQBvfFbxk37eGgf8IL8LgsOiWmoQ3Wua7rEiWz2yJ/q0S2/1z/7/wDsV9W/DvwRYfDTwJoXhbTZHez0e0Szikk+++z+Ovjr9qj4bav+zf8AFCy+Pnw3ttlq8uzxHpsH+pcv993T+5N/H/cfY9fW3wo+Kmg/GTwLp/inQJ/Os7tP30D/AH7eb+OF/wDbSgDsK+DP+CjTmD4t/A6VgzIl1JJsC7nf/Sbb+CvvOvgz/gou+z4yfAr/AK/n/wDSm2oA9r+If7WWj6rquqfDrwbpWp3XxJ1C3e1tNM1q3/spIXdPvu82z/f2J9+tH9kL9m9/2c/h/c2Wp3sWoa/qlwlzfy2zZhTYmxIU/wBz+/Wd+2h+za/xs8JDXfDiG28f6B/pOm3MR2Pconz+Tv8A/H0/26b+xz+1DB8dPC/9i65KLT4gaLGItQtZfkku0X5PORP/AENP4XoA+il+/X58fsM3r+Pf2ufi54s1NfOv0iufJL/w77nZ/wCgJsr9B6/Pr4bWn/DJ37c2taZr/wDxL/CvjZJ00zUJfkhHmy+dCd/+w48n/gdAH6C1z3i3wVZeMX0FrpnjfRtUh1a2eP8A57Jv/wDZHeuhrxj43/GFfCXxC+F/grT7t01jXtfh+1pB/wAsbNN/3/8Aff8A9AegDK8I/wDKTKz/AOxHT/0pev0Hr8+PCP8Aykys/wDsR0/9KXr9B6APiT9oH5/2+fhsm7y/+KS1X5/++K5vxv8Asa+APiXrltrXifWfFmt6napst7q61x98Xz7/AJPk+Suj/aBgjuP29fhzFKiSI/hDVUZH/j+5XZyeA/DSI/8AxTunyf8AbulAHNf8Kh/0b7P/AMJ/452bNn/If+f/AL72Vn/C39nLwX8IPFWreJNDl1W61rVYfJvb3VtSa7eb59/8f8damjQeBNZ8PaPrE2i6Zp8Gpw+dbpewoj09/wDhWSWyXDJ4b8h/uP8AJQBa+KHwv0r4teG30LWtT1ay0ub/AI+IdI1H7H9oT+4+z76f7FM+Ffwr0f4O+Hk0LQtT1a60iL/j3tdX1H7Slun9yH+4lPfTfh/G+xrTQY/v/wACfwffosdO+Hmq+Z9htNBuvKh85/JRH2J/foAf8Rvhtp/xQ0R9H1PWNZ0/S5oXhuLXSNR+zfaUf+B/79cn8IP2ZfB3wMv5rjwjfa/ZQ3HFxp91q/nWUz/33h/v10XkfDffs8rw99zf9xPufP8A/EP/AN8Vhaz4g8BaPoNlq7+F7R7K7u7myTy4YU+eHzt/3/7/AJL7P+AUAeha/o39v6bJZLqt9pG//l60y48mZP8AgdeNaP8AsZeAPDnjJ/F2m6x4usvE8ru8urprz+fK7/f3vs+evQY7X4eP96y0OGf5N8E8KI8O/wC4jp/BWcl98On1u60/+zdJRLfZvunSHyfn/uf36AO1j8P2Unhx9E1B31uylt3tbn+13SZ7hH+/539+vIfAv7Hfw/8AhZrE2peENT8U+G55W3yw6drjpC/+w6fxpXoFppXgK+mFvaWWiXV08PnpBAib3T/Oz/vuue8I6/8ADrxbpX9oJoun6XA/k7PtsUKI7zJvREf+/wD30/goA9QfZIn3/wDx6vC/Hf7GXw/+KGr2uq+LdW8Wa9qFumy3mudc/wBSn3/k+T5K7/7L8O/+ePh/7nnfcT7n9+quqyfDrTrPUbj7Fod09iju9rCiO/yJv2UAdD4S8JJ4Os5LdPEGt63G+zY+u332l4dn9x9lea+Lf2QPht4t+IEvjXytW0LxNO/nve+H9Saz+f8Av/J0euvu4PA8EOkNa6Fp+ovq1w9raJa26fO6I7v/ALmxEepPsngKCH/TtJ0nS5/47W9hRHT59n/xH/faUAdPoGlJ4f0q10/+0L7VPKT/AI+tTuPOun/33/jrJ+Inw18LfFnw8+heLNHtNa05/nRJvvxP/fR/vo9UY7H4ePs2W+gvv2bPkSqX2r4a+dHDFb6DP/fdEh2Qpsd9/wD449AGXoPwD/4Ri0TTdK+JXjm10RV2Rae+pwzeSn9xJnhd0/77rpNK+E/hLR7OCKLTEneK+TU/tt1M81zNcp9yZ5n+d3qGeP4b2szxSw+HkkTfvR0T/b/+If8A74etv/hAPC//AEL+mf8AgOlAHkHg7/lJjZf9iOn/AKVPX6D1+e3guCG1/wCClGnRRKkEKeBIURE/g/0l6/QmgD4k/aB/5P8Afhp/2Keq/wDsleoSR+Yjp/fry/8AaB/5P9+Gn/Yp6r/7JXqFAHFf8Kh8O+Tp1v8A8TGSDT4UhtIft02yFEfenyf8ArHu/hR4a/tK1lt9TSC1iTyZrV7jfvTZ5Lp8/wDsIif7Fem1lv4S0KR976Fpju3/AE4w/wDxFAHG6j8K/CV9bP5WpMl0+90nfU9+zfv3/wAf+29avh/wdoWh6PdWX9pI73cPk3EyXCQ7/k2b/k+4+xET/gFJrn/CJeHNY0TT7rQtP36tcfZYX+ww7EfZ8m//AH/uf79c9o/irwp4gv8ATrS38Jad513fPp8yPbwpNaOkLzfvk2b0+RKANT/hV/gryfK87em/fsfUf4/33+3/ANNnq7feB/CWq6ba6fqEqXtrb3E10iTX2/e82/fv/v8A+uf/AL7qGS68G2P9hRarpOjaXe63cPbWNq9vC7zTJvfYnyf3ErOsdc8Nal4q17w/b+FNJkvdGd/tG9IU+TyUdH2bP49+ygC7J8OfB8lh9he7leDzfOfzNU+d3/vu+/56E+HPg1JklS4f90iJEn9o/IiJ9xKf4ffw5rmiWWsS+F9M07TrjS01PfNbwv5KP8+x/k/uVDDqvg3UYvCN1pGiaTq+meJptlpqENpCibPJebf9z+4lAD/DngfR/DHiG61Cy1hI7W4heD7K9yj/ANz+P/gH+dlM0r4Y+CdDe1fT2S1+zoiJs1H+4mz/AL72bE3/AOwlT6B/YWvv8vg/ToY/7RudMd5IofkeHf8AP9z+PZVWTX/h++lT6hpmmaTq6Rat/YTpa2MP/H/v8nyfuf33oAmT4a+CYLC6somSC1uH3zRpqGzfU6eA/CSW00SXexJYZrWb/iY/O6TbN6P/AN8Vg33i7wfpusf2Ve+F9PtL1L7+z5nmt4fJSZ0R0/fbNnzpN8m/Z9x62/DP9heJrayuE8H6fax3E15B89vC+zyZtn9z+OgC7/wjHhn7NaxfakR7e+fULaZL799DM+/e6P8A8Df/AL7qrJ4D8HvMkrypvS4+1b/7R/5bfJ8/3/v/ACJ/3xWf/wAJB4HvdE07WNF0bRte0+71RNISe1t4URJvO8l/vp/A9V9c1zw5oF+lve+DNORJnmhhufKh8l5kf5IX+T5N+x9n/fFAGjB8MvA9r86bQ7xfZn/0778P9x/9j5E/74p8/wAPfB91bQW7S74IovsqJ/aP30/fJ/7Wm/77qx4ZtfD/AInTVP8AildOsv7Ovn0999vC+902fP8Ac/262v8AhEtCj/5gWmf+AMP/AMRQBif8Kk8OSJPvhu383fvd7t/n3+dv/wDSmb/vuuvSNIIURfuIuyn0UAeB+Dv+UmNl/wBiOn/pU9foPX58eDv+UmNl/wBiOn/pU9foPQB8SftA/wDJ/vw0/wCxT1X/ANkr1CvL/wBoH/k/34af9inqv/sleoUAFFFFAGRrHhLSvEAn/tC3efzfJd/3z/8ALF96bP7nz1V/4QTQt8b/AGJ/PhdHhnSZ/OTYjomx9+/7jun/AAOuhooAggtbeCGGJIl8uH/Vf7FYsnw88Pya3/ar6f8A8TFLt7zzvOff5zoiP/H9zYiJs+58ldDVLUZLu1aO4t086BP9daonz/76f/EUAQ6H4Z0zw5bfZ9Pt/IgREhRHd32J/Aib/uJSar4V0zXH097u3ffYu72/kTPD5Lumz+D/AGHetGCeK6hSWJ98L/OjpT6AMHQ/DOj6HfzxafaPayJ++2ec7pvf+PZ/f+Sp9Vg0rUoZtPvbdHgR4Xf5Nn77f8n/AAPelTQca3fP/ct4f/Z6zNO/4mV5C/8AA7/2hN/6BCn/AHx89AEz+BNBk87dZb/tD77h3mf/AEn7n3/7/wBxP++KtaV4Y0zQ5nmsrfyN7u+ze+xHd977E/g3vWpRQBn6roGn6xYfZLu3R4POSZET5Njo+9HTZ/Hvqpd+C9H1GzntLux+1WtxD5M0E0rujpv3/wDfe/8AjrbooAxNO8HaTpWpT3trFMk8ss0z/wCkO6O7/ffZ/wAArboooAKKKKAPA/B3/KTGy/7EdP8A0qev0Hr8+PB3/KTGy/7EdP8A0qev0HoA+JP2gf8Ak/34af8AYp6r/wCyV6hXl/7QP/J/vw0/7FPVf/ZK9QoAKKKKAOK+I3xM/wCFZNZXuoeH9TvfDT7/ALdrWlp539nf3HmhT59n+2n3K8U1b/goT8L7fxlF4fsbq48iVPk129idNP3/ANz+/s/2/uV9QV8zfH79hXwb8WobrU9Bit/C/iGX538uH/Qrh/8AbRPuP/tp/wCP0Aez+HPFVvraJd6PcJP5qee+nvNv3/7cL/5T/crqLHUotRR3hf8AeJ8jo/yOj/7aV+S10fjF+x74jTSpoJl00v5iabe/vrO4/wBu2dP/AGTY/wDfSvqT4Nft2+FfH01pZeILiTQddUbEkmZN/wDub/uTJ/sPsegD64n/AOJHefak/wCQdcP/AKQn/PF/7/8A8XWvWDofiax8QWyRO9vN5vyI6f6mb/4h/wDYereju1q76ZM2/wCz/PC7/wAcP8H/AHx9ygDK1G6VE1Te+xLi48h3/uQonz/+z1r6PavDbebKmy6uH86aP+5/cT/gCVzejf8AE81hE/5YW/76b/gb70T/ANA/74rrr6+t9OtnuLq4S1gT77yPQBPXPeNPH+ieBNNmvdYvYbVIk3vvfZ/33/cr5k/aA/4KAeGvhyLrSvDn/E31pPk2Qv8Ac/33/g/9Dr5B03Tvi5+2P4r+xSwz3Vsj+Y9tC3k2donHzzP/AAdP4978/IlAH0xf/wDBSi1tvHosNJ8NHxJ4bV9lzeQy+TIn9zyd/wB//gf3/wCCvqb4ZeNPFXjua61XU/Cn/CJ+GpYU/sy11Bv+JnM/8bzJ9yFP7iffrzz9nr9jjwl8C4bXULtYfEPiuL5/ts0P7m0f/p2T+D/ff569/oAKKKKACiiigDwPwd/ykxsv+xHT/wBKnr9B6/Pjwd/ykxsv+xHT/wBKnr9B6APiT9oH/k/34af9inqv/sleoV5f+0D/AMn+/DT/ALFPVf8A2SvUKACiiigAooooAyPFXhLRfHGgz6J4g0q01fS7j79rdLvT/wCwf/br4M/aM/4Jy3EH2rW/h082sWv330id/wDTYv8Acf8A5bJ/v/P/ALb1+hVFAH41fD/4/fET4CarJY3D3F9psMhhm06/V/k/2Pm+dH/2Hr9APgf+1r4a+MulwNFcfZfENiju9rN994dnzp/7P/wCvQvjZ+zb4K+O9k763ZfYdb2bIdaskRLlP9h/4Jk/2Hr4V1z9i+P4I+NbG88R/E3T/BdtLcuLDU0trnyXRP432J+5f/Yd/wDgdAH2tqvxl8NfBP4UR+KPEV6iSajvnt4d/wA839yvzq+Of7YHjr476nPZabLLouhfc8iF9j7P9t/4K9G+KPwTuPj14w0jT/CnxW8N/EO6srCG1tNJ0248l0hh2J/H8ifJ87vv/v8AyV9Wfs9fsW+Ffg0ltqurpb+JPFEXzpM8P+i2b/8ATFH++/8A02f5/wDcoA+XP2aP+Cfmq+L/ALL4g8a/aNA0V/nSCRNl5d/7iP8A6lP9t/n/ANhK/RPwd4L0L4e+H4NE8OaTb6RpcX3IbVPvv/fd/wCN/wDbetqigAooooAKKKKACiiigDwPwd/ykxsv+xHT/wBKnr9B6/Pjwd/ykxsv+xHT/wBKnr9B6APgX9sXxnB8Lv2uvh54y1XR9c1HQ7fw3f2Us+lae9zsmd02fcrC/wCG7vh//wBC946/8Jp//i6/QrUtMtdTi8q7hWeP+61Z3/CC6D/0DLf/AL4oA+Bv+G7vh/8A9C946/8ACaf/AOLo/wCG7vh//wBC946/8Jp//i6++f8AhBdB/wCgZb/98Uf8ILoP/QMt/wDvigD4G/4bu+H/AP0L3jr/AMJp/wD4uj/hu74f/wDQveOv/Caf/wCLr75/4QXQf+gZb/8AfFH/AAgug/8AQMt/++KAPgb/AIbu+H//AEL3jr/wmn/+Lo/4bu+H/wD0L3jr/wAJp/8A4uvvn/hBdB/6Blv/AN8Uf8ILoP8A0DLf/vigD4G/4bu+H/8A0L3jr/wmn/8Ai6Y/7d3w8nheKXw743dG++j+G3dP/Q6+/P8AhBdB/wCgZb/98Un/AAhGg/8AQLt/++aAPz/s/wBtf4Z2Jk+yeEvGNpv+/wCV4WaP/wBAqx/w3d8P/wDoXvHX/hNP/wDF198f8IRoP/QLt/8Avml/4QXQf+gZb/8AfFAHwN/w3d8P/wDoXvHX/hNP/wDF0f8ADd3w/wD+he8df+E0/wD8XX3z/wAILoP/AEDLf/vij/hBdB/6Blv/AN8UAfA3/Dd3w/8A+he8df8AhNP/APF0f8N3fD//AKF7x1/4TT//ABdffP8Awgug/wDQMt/++KP+EF0H/oGW/wD3xQB8Df8ADd3w/wD+he8df+E0/wD8XR/w3d8P/wDoXvHX/hNP/wDF198/8ILoP/QMt/8Avij/AIQXQf8AoGW//fFAHwN/w3d8P/8AoXvHX/hNP/8AF0f8N3fD/wD6F7x1/wCE0/8A8XX3z/wgug/9Ay3/AO+KP+EF0H/oGW//AHxQB+dn7PnxHsvjF+3xa+KtF0rW7PR08J/2f52rac9t++SZ3/8AZ6/TGsey8J6Pp90k9tp8MEyfddFwRWxQB//Z"/>
  <p:tag name="MMPROD_10877LOGO" val=""/>
  <p:tag name="MMPROD_UIDATA" val="&lt;database version=&quot;9.0&quot;&gt;&lt;object type=&quot;1&quot; unique_id=&quot;10001&quot;&gt;&lt;property id=&quot;20141&quot; value=&quot;Let's Know! Fiction&quot;/&gt;&lt;property id=&quot;20142&quot; value=&quot;Grade 1 - Lesson 5&quot;/&gt;&lt;property id=&quot;20144&quot; value=&quot;0&quot;/&gt;&lt;property id=&quot;20146&quot; value=&quot;0&quot;/&gt;&lt;property id=&quot;20147&quot; value=&quot;0&quot;/&gt;&lt;property id=&quot;20148&quot; value=&quot;0&quot;/&gt;&lt;property id=&quot;20184&quot; value=&quot;7&quot;/&gt;&lt;property id=&quot;20224&quot; value=&quot;\\krc-fs\Priv$\bbevens\My Adobe Presentations\1_Animals_G1_SupMat_L5_TM_Fiction Nonfiction Slideshow&quot;/&gt;&lt;property id=&quot;20250&quot; value=&quot;7&quot;/&gt;&lt;property id=&quot;20251&quot; value=&quot;0&quot;/&gt;&lt;property id=&quot;20259&quot; value=&quot;0&quot;/&gt;&lt;property id=&quot;20501&quot; value=&quot;J:\LARRC\Study 3 Materials\Slideshows for CDs\Animals\G1\FINAL\&quot;/&gt;&lt;object type=&quot;2&quot; unique_id=&quot;10548&quot;&gt;&lt;object type=&quot;3&quot; unique_id=&quot;10549&quot;&gt;&lt;property id=&quot;20148&quot; value=&quot;5&quot;/&gt;&lt;property id=&quot;20300&quot; value=&quot;Slide 1 - &amp;quot;Fiction and Nonfiction&amp;quot;&quot;/&gt;&lt;property id=&quot;20302&quot; value=&quot;1&quot;/&gt;&lt;property id=&quot;20303&quot; value=&quot;Language and Reading Research Consortium&quot;/&gt;&lt;property id=&quot;20307&quot; value=&quot;256&quot;/&gt;&lt;property id=&quot;20309&quot; value=&quot;10877&quot;/&gt;&lt;property id=&quot;20312&quot; value=&quot;0&quot;/&gt;&lt;/object&gt;&lt;object type=&quot;3&quot; unique_id=&quot;10550&quot;&gt;&lt;property id=&quot;20148&quot; value=&quot;5&quot;/&gt;&lt;property id=&quot;20300&quot; value=&quot;Slide 2 - &amp;quot;Fiction&amp;quot;&quot;/&gt;&lt;property id=&quot;20302&quot; value=&quot;1&quot;/&gt;&lt;property id=&quot;20303&quot; value=&quot;Language and Reading Research Consortium&quot;/&gt;&lt;property id=&quot;20307&quot; value=&quot;257&quot;/&gt;&lt;property id=&quot;20309&quot; value=&quot;10877&quot;/&gt;&lt;property id=&quot;20312&quot; value=&quot;0&quot;/&gt;&lt;/object&gt;&lt;object type=&quot;3&quot; unique_id=&quot;10551&quot;&gt;&lt;property id=&quot;20148&quot; value=&quot;5&quot;/&gt;&lt;property id=&quot;20300&quot; value=&quot;Slide 3 - &amp;quot;Nonfiction&amp;quot;&quot;/&gt;&lt;property id=&quot;20302&quot; value=&quot;1&quot;/&gt;&lt;property id=&quot;20303&quot; value=&quot;Language and Reading Research Consortium&quot;/&gt;&lt;property id=&quot;20307&quot; value=&quot;258&quot;/&gt;&lt;property id=&quot;20309&quot; value=&quot;10877&quot;/&gt;&lt;property id=&quot;20312&quot; value=&quot;0&quot;/&gt;&lt;/object&gt;&lt;object type=&quot;3&quot; unique_id=&quot;10552&quot;&gt;&lt;property id=&quot;20148&quot; value=&quot;5&quot;/&gt;&lt;property id=&quot;20300&quot; value=&quot;Slide 4 - &amp;quot;Fiction or Nonfiction?&amp;quot;&quot;/&gt;&lt;property id=&quot;20302&quot; value=&quot;1&quot;/&gt;&lt;property id=&quot;20303&quot; value=&quot;Language and Reading Research Consortium&quot;/&gt;&lt;property id=&quot;20307&quot; value=&quot;261&quot;/&gt;&lt;property id=&quot;20309&quot; value=&quot;10877&quot;/&gt;&lt;property id=&quot;20312&quot; value=&quot;0&quot;/&gt;&lt;/object&gt;&lt;object type=&quot;3&quot; unique_id=&quot;10553&quot;&gt;&lt;property id=&quot;20148&quot; value=&quot;5&quot;/&gt;&lt;property id=&quot;20300&quot; value=&quot;Slide 5&quot;/&gt;&lt;property id=&quot;20302&quot; value=&quot;1&quot;/&gt;&lt;property id=&quot;20303&quot; value=&quot;Language and Reading Research Consortium&quot;/&gt;&lt;property id=&quot;20307&quot; value=&quot;262&quot;/&gt;&lt;property id=&quot;20309&quot; value=&quot;10877&quot;/&gt;&lt;property id=&quot;20312&quot; value=&quot;0&quot;/&gt;&lt;/object&gt;&lt;object type=&quot;3&quot; unique_id=&quot;10554&quot;&gt;&lt;property id=&quot;20148&quot; value=&quot;5&quot;/&gt;&lt;property id=&quot;20300&quot; value=&quot;Slide 6&quot;/&gt;&lt;property id=&quot;20302&quot; value=&quot;1&quot;/&gt;&lt;property id=&quot;20303&quot; value=&quot;Language and Reading Research Consortium&quot;/&gt;&lt;property id=&quot;20307&quot; value=&quot;263&quot;/&gt;&lt;property id=&quot;20309&quot; value=&quot;10877&quot;/&gt;&lt;property id=&quot;20312&quot; value=&quot;0&quot;/&gt;&lt;/object&gt;&lt;object type=&quot;3&quot; unique_id=&quot;10555&quot;&gt;&lt;property id=&quot;20148&quot; value=&quot;5&quot;/&gt;&lt;property id=&quot;20300&quot; value=&quot;Slide 7 - &amp;quot;Fiction or Nonfiction?&amp;quot;&quot;/&gt;&lt;property id=&quot;20302&quot; value=&quot;1&quot;/&gt;&lt;property id=&quot;20303&quot; value=&quot;Language and Reading Research Consortium&quot;/&gt;&lt;property id=&quot;20307&quot; value=&quot;264&quot;/&gt;&lt;property id=&quot;20309&quot; value=&quot;10877&quot;/&gt;&lt;property id=&quot;20312&quot; value=&quot;0&quot;/&gt;&lt;/object&gt;&lt;object type=&quot;3&quot; unique_id=&quot;10556&quot;&gt;&lt;property id=&quot;20148&quot; value=&quot;5&quot;/&gt;&lt;property id=&quot;20300&quot; value=&quot;Slide 8&quot;/&gt;&lt;property id=&quot;20302&quot; value=&quot;1&quot;/&gt;&lt;property id=&quot;20303&quot; value=&quot;Language and Reading Research Consortium&quot;/&gt;&lt;property id=&quot;20307&quot; value=&quot;265&quot;/&gt;&lt;property id=&quot;20309&quot; value=&quot;10877&quot;/&gt;&lt;property id=&quot;20312&quot; value=&quot;0&quot;/&gt;&lt;/object&gt;&lt;object type=&quot;3&quot; unique_id=&quot;10557&quot;&gt;&lt;property id=&quot;20148&quot; value=&quot;5&quot;/&gt;&lt;property id=&quot;20300&quot; value=&quot;Slide 9&quot;/&gt;&lt;property id=&quot;20302&quot; value=&quot;1&quot;/&gt;&lt;property id=&quot;20303&quot; value=&quot;Language and Reading Research Consortium&quot;/&gt;&lt;property id=&quot;20307&quot; value=&quot;280&quot;/&gt;&lt;property id=&quot;20309&quot; value=&quot;10877&quot;/&gt;&lt;property id=&quot;20312&quot; value=&quot;0&quot;/&gt;&lt;/object&gt;&lt;object type=&quot;3&quot; unique_id=&quot;10558&quot;&gt;&lt;property id=&quot;20148&quot; value=&quot;5&quot;/&gt;&lt;property id=&quot;20300&quot; value=&quot;Slide 10&quot;/&gt;&lt;property id=&quot;20302&quot; value=&quot;1&quot;/&gt;&lt;property id=&quot;20303&quot; value=&quot;Language and Reading Research Consortium&quot;/&gt;&lt;property id=&quot;20307&quot; value=&quot;287&quot;/&gt;&lt;property id=&quot;20309&quot; value=&quot;10877&quot;/&gt;&lt;property id=&quot;20312&quot; value=&quot;0&quot;/&gt;&lt;/object&gt;&lt;object type=&quot;3&quot; unique_id=&quot;10559&quot;&gt;&lt;property id=&quot;20148&quot; value=&quot;5&quot;/&gt;&lt;property id=&quot;20300&quot; value=&quot;Slide 11&quot;/&gt;&lt;property id=&quot;20302&quot; value=&quot;1&quot;/&gt;&lt;property id=&quot;20303&quot; value=&quot;Language and Reading Research Consortium&quot;/&gt;&lt;property id=&quot;20307&quot; value=&quot;288&quot;/&gt;&lt;property id=&quot;20309&quot; value=&quot;10877&quot;/&gt;&lt;property id=&quot;20312&quot; value=&quot;0&quot;/&gt;&lt;/object&gt;&lt;object type=&quot;3&quot; unique_id=&quot;10560&quot;&gt;&lt;property id=&quot;20148&quot; value=&quot;5&quot;/&gt;&lt;property id=&quot;20300&quot; value=&quot;Slide 12&quot;/&gt;&lt;property id=&quot;20302&quot; value=&quot;1&quot;/&gt;&lt;property id=&quot;20303&quot; value=&quot;Language and Reading Research Consortium&quot;/&gt;&lt;property id=&quot;20307&quot; value=&quot;289&quot;/&gt;&lt;property id=&quot;20309&quot; value=&quot;10877&quot;/&gt;&lt;property id=&quot;20312&quot; value=&quot;0&quot;/&gt;&lt;/object&gt;&lt;object type=&quot;3&quot; unique_id=&quot;10561&quot;&gt;&lt;property id=&quot;20148&quot; value=&quot;5&quot;/&gt;&lt;property id=&quot;20300&quot; value=&quot;Slide 13&quot;/&gt;&lt;property id=&quot;20302&quot; value=&quot;1&quot;/&gt;&lt;property id=&quot;20303&quot; value=&quot;Language and Reading Research Consortium&quot;/&gt;&lt;property id=&quot;20307&quot; value=&quot;290&quot;/&gt;&lt;property id=&quot;20309&quot; value=&quot;10877&quot;/&gt;&lt;property id=&quot;20312&quot; value=&quot;0&quot;/&gt;&lt;/object&gt;&lt;object type=&quot;3&quot; unique_id=&quot;10562&quot;&gt;&lt;property id=&quot;20148&quot; value=&quot;5&quot;/&gt;&lt;property id=&quot;20300&quot; value=&quot;Slide 14&quot;/&gt;&lt;property id=&quot;20302&quot; value=&quot;1&quot;/&gt;&lt;property id=&quot;20303&quot; value=&quot;Language and Reading Research Consortium&quot;/&gt;&lt;property id=&quot;20307&quot; value=&quot;291&quot;/&gt;&lt;property id=&quot;20309&quot; value=&quot;10877&quot;/&gt;&lt;property id=&quot;20312&quot; value=&quot;0&quot;/&gt;&lt;/object&gt;&lt;object type=&quot;3&quot; unique_id=&quot;10563&quot;&gt;&lt;property id=&quot;20148&quot; value=&quot;5&quot;/&gt;&lt;property id=&quot;20300&quot; value=&quot;Slide 15 - &amp;quot;Fiction or Nonfiction?&amp;quot;&quot;/&gt;&lt;property id=&quot;20302&quot; value=&quot;1&quot;/&gt;&lt;property id=&quot;20303&quot; value=&quot;Language and Reading Research Consortium&quot;/&gt;&lt;property id=&quot;20307&quot; value=&quot;270&quot;/&gt;&lt;property id=&quot;20309&quot; value=&quot;10877&quot;/&gt;&lt;property id=&quot;20312&quot; value=&quot;0&quot;/&gt;&lt;/object&gt;&lt;object type=&quot;3&quot; unique_id=&quot;10564&quot;&gt;&lt;property id=&quot;20148&quot; value=&quot;5&quot;/&gt;&lt;property id=&quot;20300&quot; value=&quot;Slide 16&quot;/&gt;&lt;property id=&quot;20302&quot; value=&quot;1&quot;/&gt;&lt;property id=&quot;20303&quot; value=&quot;Language and Reading Research Consortium&quot;/&gt;&lt;property id=&quot;20307&quot; value=&quot;268&quot;/&gt;&lt;property id=&quot;20309&quot; value=&quot;10877&quot;/&gt;&lt;property id=&quot;20312&quot; value=&quot;0&quot;/&gt;&lt;/object&gt;&lt;object type=&quot;3&quot; unique_id=&quot;10565&quot;&gt;&lt;property id=&quot;20148&quot; value=&quot;5&quot;/&gt;&lt;property id=&quot;20300&quot; value=&quot;Slide 17&quot;/&gt;&lt;property id=&quot;20302&quot; value=&quot;1&quot;/&gt;&lt;property id=&quot;20303&quot; value=&quot;Language and Reading Research Consortium&quot;/&gt;&lt;property id=&quot;20307&quot; value=&quot;269&quot;/&gt;&lt;property id=&quot;20309&quot; value=&quot;10877&quot;/&gt;&lt;property id=&quot;20312&quot; value=&quot;0&quot;/&gt;&lt;/object&gt;&lt;object type=&quot;3&quot; unique_id=&quot;10566&quot;&gt;&lt;property id=&quot;20148&quot; value=&quot;5&quot;/&gt;&lt;property id=&quot;20300&quot; value=&quot;Slide 18 - &amp;quot;Fiction or Nonfiction?&amp;quot;&quot;/&gt;&lt;property id=&quot;20302&quot; value=&quot;1&quot;/&gt;&lt;property id=&quot;20303&quot; value=&quot;Language and Reading Research Consortium&quot;/&gt;&lt;property id=&quot;20307&quot; value=&quot;267&quot;/&gt;&lt;property id=&quot;20309&quot; value=&quot;10877&quot;/&gt;&lt;property id=&quot;20312&quot; value=&quot;0&quot;/&gt;&lt;/object&gt;&lt;object type=&quot;3&quot; unique_id=&quot;10567&quot;&gt;&lt;property id=&quot;20148&quot; value=&quot;5&quot;/&gt;&lt;property id=&quot;20300&quot; value=&quot;Slide 19&quot;/&gt;&lt;property id=&quot;20302&quot; value=&quot;1&quot;/&gt;&lt;property id=&quot;20303&quot; value=&quot;Language and Reading Research Consortium&quot;/&gt;&lt;property id=&quot;20307&quot; value=&quot;271&quot;/&gt;&lt;property id=&quot;20309&quot; value=&quot;10877&quot;/&gt;&lt;property id=&quot;20312&quot; value=&quot;0&quot;/&gt;&lt;/object&gt;&lt;object type=&quot;3&quot; unique_id=&quot;10568&quot;&gt;&lt;property id=&quot;20148&quot; value=&quot;5&quot;/&gt;&lt;property id=&quot;20300&quot; value=&quot;Slide 20&quot;/&gt;&lt;property id=&quot;20302&quot; value=&quot;1&quot;/&gt;&lt;property id=&quot;20303&quot; value=&quot;Language and Reading Research Consortium&quot;/&gt;&lt;property id=&quot;20307&quot; value=&quot;272&quot;/&gt;&lt;property id=&quot;20309&quot; value=&quot;10877&quot;/&gt;&lt;property id=&quot;20312&quot; value=&quot;0&quot;/&gt;&lt;/object&gt;&lt;object type=&quot;3&quot; unique_id=&quot;10569&quot;&gt;&lt;property id=&quot;20148&quot; value=&quot;5&quot;/&gt;&lt;property id=&quot;20300&quot; value=&quot;Slide 21 - &amp;quot;Fiction or Non-fiction?&amp;quot;&quot;/&gt;&lt;property id=&quot;20302&quot; value=&quot;1&quot;/&gt;&lt;property id=&quot;20303&quot; value=&quot;Language and Reading Research Consortium&quot;/&gt;&lt;property id=&quot;20307&quot; value=&quot;273&quot;/&gt;&lt;property id=&quot;20309&quot; value=&quot;10877&quot;/&gt;&lt;property id=&quot;20312&quot; value=&quot;0&quot;/&gt;&lt;/object&gt;&lt;object type=&quot;3&quot; unique_id=&quot;10570&quot;&gt;&lt;property id=&quot;20148&quot; value=&quot;5&quot;/&gt;&lt;property id=&quot;20300&quot; value=&quot;Slide 22&quot;/&gt;&lt;property id=&quot;20302&quot; value=&quot;1&quot;/&gt;&lt;property id=&quot;20303&quot; value=&quot;Language and Reading Research Consortium&quot;/&gt;&lt;property id=&quot;20307&quot; value=&quot;274&quot;/&gt;&lt;property id=&quot;20309&quot; value=&quot;10877&quot;/&gt;&lt;property id=&quot;20312&quot; value=&quot;0&quot;/&gt;&lt;/object&gt;&lt;object type=&quot;3&quot; unique_id=&quot;10571&quot;&gt;&lt;property id=&quot;20148&quot; value=&quot;5&quot;/&gt;&lt;property id=&quot;20300&quot; value=&quot;Slide 23&quot;/&gt;&lt;property id=&quot;20302&quot; value=&quot;1&quot;/&gt;&lt;property id=&quot;20303&quot; value=&quot;Language and Reading Research Consortium&quot;/&gt;&lt;property id=&quot;20307&quot; value=&quot;275&quot;/&gt;&lt;property id=&quot;20309&quot; value=&quot;10877&quot;/&gt;&lt;property id=&quot;20312&quot; value=&quot;0&quot;/&gt;&lt;/object&gt;&lt;object type=&quot;3&quot; unique_id=&quot;10572&quot;&gt;&lt;property id=&quot;20148&quot; value=&quot;5&quot;/&gt;&lt;property id=&quot;20300&quot; value=&quot;Slide 24 - &amp;quot;Fiction or Non-fiction?&amp;quot;&quot;/&gt;&lt;property id=&quot;20302&quot; value=&quot;1&quot;/&gt;&lt;property id=&quot;20303&quot; value=&quot;Language and Reading Research Consortium&quot;/&gt;&lt;property id=&quot;20307&quot; value=&quot;276&quot;/&gt;&lt;property id=&quot;20309&quot; value=&quot;10877&quot;/&gt;&lt;property id=&quot;20312&quot; value=&quot;0&quot;/&gt;&lt;/object&gt;&lt;object type=&quot;3&quot; unique_id=&quot;10573&quot;&gt;&lt;property id=&quot;20148&quot; value=&quot;5&quot;/&gt;&lt;property id=&quot;20300&quot; value=&quot;Slide 25&quot;/&gt;&lt;property id=&quot;20302&quot; value=&quot;1&quot;/&gt;&lt;property id=&quot;20303&quot; value=&quot;Language and Reading Research Consortium&quot;/&gt;&lt;property id=&quot;20307&quot; value=&quot;277&quot;/&gt;&lt;property id=&quot;20309&quot; value=&quot;10877&quot;/&gt;&lt;property id=&quot;20312&quot; value=&quot;0&quot;/&gt;&lt;/object&gt;&lt;object type=&quot;3&quot; unique_id=&quot;10574&quot;&gt;&lt;property id=&quot;20148&quot; value=&quot;5&quot;/&gt;&lt;property id=&quot;20300&quot; value=&quot;Slide 26&quot;/&gt;&lt;property id=&quot;20302&quot; value=&quot;1&quot;/&gt;&lt;property id=&quot;20303&quot; value=&quot;Language and Reading Research Consortium&quot;/&gt;&lt;property id=&quot;20307&quot; value=&quot;278&quot;/&gt;&lt;property id=&quot;20309&quot; value=&quot;10877&quot;/&gt;&lt;property id=&quot;20312&quot; value=&quot;0&quot;/&gt;&lt;/object&gt;&lt;object type=&quot;3&quot; unique_id=&quot;10575&quot;&gt;&lt;property id=&quot;20148&quot; value=&quot;5&quot;/&gt;&lt;property id=&quot;20300&quot; value=&quot;Slide 27 - &amp;quot;Fiction or Non-fiction?&amp;quot;&quot;/&gt;&lt;property id=&quot;20302&quot; value=&quot;1&quot;/&gt;&lt;property id=&quot;20303&quot; value=&quot;Language and Reading Research Consortium&quot;/&gt;&lt;property id=&quot;20307&quot; value=&quot;282&quot;/&gt;&lt;property id=&quot;20309&quot; value=&quot;10877&quot;/&gt;&lt;property id=&quot;20312&quot; value=&quot;0&quot;/&gt;&lt;/object&gt;&lt;object type=&quot;3&quot; unique_id=&quot;10576&quot;&gt;&lt;property id=&quot;20148&quot; value=&quot;5&quot;/&gt;&lt;property id=&quot;20300&quot; value=&quot;Slide 28&quot;/&gt;&lt;property id=&quot;20302&quot; value=&quot;1&quot;/&gt;&lt;property id=&quot;20303&quot; value=&quot;Language and Reading Research Consortium&quot;/&gt;&lt;property id=&quot;20307&quot; value=&quot;283&quot;/&gt;&lt;property id=&quot;20309&quot; value=&quot;10877&quot;/&gt;&lt;property id=&quot;20312&quot; value=&quot;0&quot;/&gt;&lt;/object&gt;&lt;object type=&quot;3&quot; unique_id=&quot;10577&quot;&gt;&lt;property id=&quot;20148&quot; value=&quot;5&quot;/&gt;&lt;property id=&quot;20300&quot; value=&quot;Slide 29&quot;/&gt;&lt;property id=&quot;20302&quot; value=&quot;1&quot;/&gt;&lt;property id=&quot;20303&quot; value=&quot;Language and Reading Research Consortium&quot;/&gt;&lt;property id=&quot;20307&quot; value=&quot;284&quot;/&gt;&lt;property id=&quot;20309&quot; value=&quot;10877&quot;/&gt;&lt;property id=&quot;20312&quot; value=&quot;0&quot;/&gt;&lt;/object&gt;&lt;object type=&quot;3&quot; unique_id=&quot;10578&quot;&gt;&lt;property id=&quot;20148&quot; value=&quot;5&quot;/&gt;&lt;property id=&quot;20300&quot; value=&quot;Slide 30&quot;/&gt;&lt;property id=&quot;20302&quot; value=&quot;1&quot;/&gt;&lt;property id=&quot;20303&quot; value=&quot;Language and Reading Research Consortium&quot;/&gt;&lt;property id=&quot;20307&quot; value=&quot;279&quot;/&gt;&lt;property id=&quot;20309&quot; value=&quot;10877&quot;/&gt;&lt;property id=&quot;20312&quot; value=&quot;0&quot;/&gt;&lt;/object&gt;&lt;/object&gt;&lt;object type=&quot;8&quot; unique_id=&quot;10610&quot;&gt;&lt;/object&gt;&lt;object type=&quot;10&quot; unique_id=&quot;10803&quot;&gt;&lt;object type=&quot;11&quot; unique_id=&quot;10804&quot;&gt;&lt;property id=&quot;20180&quot; value=&quot;0&quot;/&gt;&lt;property id=&quot;20181&quot; value=&quot;0&quot;/&gt;&lt;property id=&quot;20182&quot; value=&quot;1&quot;/&gt;&lt;property id=&quot;20183&quot; value=&quot;0&quot;/&gt;&lt;/object&gt;&lt;object type=&quot;12&quot; unique_id=&quot;10805&quot;&gt;&lt;/object&gt;&lt;object type=&quot;13&quot; unique_id=&quot;10989&quot;&gt;&lt;/object&gt;&lt;/object&gt;&lt;object type=&quot;4&quot; unique_id=&quot;10876&quot;&gt;&lt;object type=&quot;5&quot; unique_id=&quot;10877&quot;&gt;&lt;property id=&quot;20149&quot; value=&quot;Language and Reading Research Consortium&quot;/&gt;&lt;property id=&quot;20150&quot; value=&quot;Reading for Understanding&quot;/&gt;&lt;property id=&quot;20151&quot; value=&quot;gray larrc.jpg&quot;/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NjY2NjYiLz4NCgkJPHVpY29sb3IgbmFtZT0iZ2xvdyIgdmFsdWU9IjB4MzVEMzM0Ii8+DQoJCTx1aWNvbG9yIG5hbWU9InRleHQiIHZhbHVlPSIweEZGRkZGRiIvPg0KCQk8dWljb2xvciBuYW1lPSJsaWdodCIgdmFsdWU9IjB4NDg0ODQ4Ii8+DQoJCTx1aWNvbG9yIG5hbWU9InNoYWRvdyIgdmFsdWU9IjB4MDAwMDAwIi8+DQoJCTx1aWNvbG9yIG5hbWU9ImJhY2tncm91bmQiIHZhbHVlPSIweDVGNUY1OC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mZhbHN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+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+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+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+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+DQoJCTx1aXRleHQgbmFtZT0iTVVURSIgdmFsdWU9IlNlc3NpeiIvPg0KCQk8dWl0ZXh0IG5hbWU9IkRPQ1dSQVBfVElUTEUiIHZhbHVlPSJQcmVzZW50ZXIgRG9zeWEgRWtpIi8+DQoJCTx1aXRleHQgbmFtZT0iRE9DV1JBUF9NU0ciIHZhbHVlPSJCaWxnaXNheWFyxLFtYSBLYXlkZXQiLz4NCgkJPHVpdGV4dCBuYW1lPSJET0NXUkFQX1BST01QVCIgdmFsdWU9IsSwbmRpcm1layBpw6dpbiBUxLFrbGF0xLFu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0&quot;/&gt;&lt;lineCharCount val=&quot;20&quot;/&gt;&lt;lineCharCount val=&quot;22&quot;/&gt;&lt;lineCharCount val=&quot;21&quot;/&gt;&lt;lineCharCount val=&quot;1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7&quot;/&gt;&lt;lineCharCount val=&quot;1&quot;/&gt;&lt;lineCharCount val=&quot;1&quot;/&gt;&lt;lineCharCount val=&quot;1&quot;/&gt;&lt;lineCharCount val=&quot;6&quot;/&gt;&lt;lineCharCount val=&quot;15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C6E818-64D7-400E-BBDA-74C1976D6422}&quot;/&gt;&lt;isInvalidForFieldText val=&quot;0&quot;/&gt;&lt;Image&gt;&lt;filename val=&quot;C:\DOCUME~1\bbevens\LOCALS~1\Temp\PR\data\asimages\{39C6E818-64D7-400E-BBDA-74C1976D6422}_7.png&quot;/&gt;&lt;left val=&quot;48&quot;/&gt;&lt;top val=&quot;276&quot;/&gt;&lt;width val=&quot;280&quot;/&gt;&lt;height val=&quot;220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149628702,J:\LARRC\Study 3 Materials\Slideshows for CDs\Animals\G1\FINAL\1_Animals_G1_SupMat_L5_TM_Fiction Nonfiction Slideshow_pptx\Media.ppcx"/>
  <p:tag name="PPSNARRATIONPROPS" val="J:\LARRC\Study 3 Materials\Slideshows for CDs\Animals\G1\FINAL\1_Animals_G1_SupMat_L5_TM_Fiction Nonfiction Slideshow_pptx\audio\710041888.mp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149628702,J:\LARRC\Study 3 Materials\Slideshows for CDs\Animals\G1\FINAL\1_Animals_G1_SupMat_L5_TM_Fiction Nonfiction Slideshow_pptx\Media.ppcx"/>
  <p:tag name="PPSNARRATIONPROPS" val="J:\LARRC\Study 3 Materials\Slideshows for CDs\Animals\G1\FINAL\1_Animals_G1_SupMat_L5_TM_Fiction Nonfiction Slideshow_pptx\audio\1085236450.mp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6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149628702,J:\LARRC\Study 3 Materials\Slideshows for CDs\Animals\G1\FINAL\1_Animals_G1_SupMat_L5_TM_Fiction Nonfiction Slideshow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12&quot;/&gt;&lt;lineCharCount val=&quot;16&quot;/&gt;&lt;lineCharCount val=&quot;16&quot;/&gt;&lt;lineCharCount val=&quot;9&quot;/&gt;&lt;lineCharCount val=&quot;9&quot;/&gt;&lt;lineCharCount val=&quot;15&quot;/&gt;&lt;lineCharCount val=&quot;18&quot;/&gt;&lt;lineCharCount val=&quot;17&quot;/&gt;&lt;lineCharCount val=&quot;16&quot;/&gt;&lt;lineCharCount val=&quot;16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92F1548-4D5E-4B67-B93F-EDEBC27B2163}&quot;/&gt;&lt;isInvalidForFieldText val=&quot;0&quot;/&gt;&lt;Image&gt;&lt;filename val=&quot;C:\DOCUME~1\bbevens\LOCALS~1\Temp\PR\data\asimages\{292F1548-4D5E-4B67-B93F-EDEBC27B2163}_10.png&quot;/&gt;&lt;left val=&quot;282&quot;/&gt;&lt;top val=&quot;132&quot;/&gt;&lt;width val=&quot;382&quot;/&gt;&lt;height val=&quot;281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149628702,J:\LARRC\Study 3 Materials\Slideshows for CDs\Animals\G1\FINAL\1_Animals_G1_SupMat_L5_TM_Fiction Nonfiction Slideshow_pptx\Media.ppc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3&quot;/&gt;&lt;lineCharCount val=&quot;12&quot;/&gt;&lt;lineCharCount val=&quot;10&quot;/&gt;&lt;lineCharCount val=&quot;15&quot;/&gt;&lt;lineCharCount val=&quot;13&quot;/&gt;&lt;lineCharCount val=&quot;12&quot;/&gt;&lt;lineCharCount val=&quot;11&quot;/&gt;&lt;lineCharCount val=&quot;16&quot;/&gt;&lt;lineCharCount val=&quot;18&quot;/&gt;&lt;lineCharCount val=&quot;14&quot;/&gt;&lt;lineCharCount val=&quot;15&quot;/&gt;&lt;lineCharCount val=&quot;13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149628702,J:\LARRC\Study 3 Materials\Slideshows for CDs\Animals\G1\FINAL\1_Animals_G1_SupMat_L5_TM_Fiction Nonfiction Slideshow_pptx\Media.ppcx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12&quot;/&gt;&lt;lineCharCount val=&quot;8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149628702,J:\LARRC\Study 3 Materials\Slideshows for CDs\Animals\G1\FINAL\1_Animals_G1_SupMat_L5_TM_Fiction Nonfiction Slideshow_pptx\Media.ppc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13&quot;/&gt;&lt;lineCharCount val=&quot;10&quot;/&gt;&lt;lineCharCount val=&quot;11&quot;/&gt;&lt;lineCharCount val=&quot;12&quot;/&gt;&lt;lineCharCount val=&quot;12&quot;/&gt;&lt;lineCharCount val=&quot;13&quot;/&gt;&lt;lineCharCount val=&quot;13&quot;/&gt;&lt;lineCharCount val=&quot;16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149628702,J:\LARRC\Study 3 Materials\Slideshows for CDs\Animals\G1\FINAL\1_Animals_G1_SupMat_L5_TM_Fiction Nonfiction Slideshow_pptx\Media.ppcx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3&quot;/&gt;&lt;lineCharCount val=&quot;15&quot;/&gt;&lt;lineCharCount val=&quot;16&quot;/&gt;&lt;lineCharCount val=&quot;16&quot;/&gt;&lt;lineCharCount val=&quot;17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149628702,J:\LARRC\Study 3 Materials\Slideshows for CDs\Animals\G1\FINAL\1_Animals_G1_SupMat_L5_TM_Fiction Nonfiction Slideshow_pptx\Media.ppcx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5&quot;/&gt;&lt;lineCharCount val=&quot;25&quot;/&gt;&lt;lineCharCount val=&quot;24&quot;/&gt;&lt;lineCharCount val=&quot;26&quot;/&gt;&lt;lineCharCount val=&quot;27&quot;/&gt;&lt;lineCharCount val=&quot;15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5&quot;/&gt;&lt;lineCharCount val=&quot;1&quot;/&gt;&lt;lineCharCount val=&quot;1&quot;/&gt;&lt;lineCharCount val=&quot;1&quot;/&gt;&lt;lineCharCount val=&quot;6&quot;/&gt;&lt;lineCharCount val=&quot;16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DB49AC-47B4-4FC2-8AC8-3607C9A27D82}&quot;/&gt;&lt;isInvalidForFieldText val=&quot;0&quot;/&gt;&lt;Image&gt;&lt;filename val=&quot;C:\DOCUME~1\bbevens\LOCALS~1\Temp\PR\data\asimages\{DEDB49AC-47B4-4FC2-8AC8-3607C9A27D82}_15.png&quot;/&gt;&lt;left val=&quot;78&quot;/&gt;&lt;top val=&quot;336&quot;/&gt;&lt;width val=&quot;215&quot;/&gt;&lt;height val=&quot;160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3 Materials\Slideshows for CDs\Animals\G1\FINAL\1_Animals_G1_SupMat_L5_TM_Fiction Nonfiction Slideshow_pptx\audio\710041888.mp3"/>
  <p:tag name="PPSNARRATION" val="21,1149628702,J:\LARRC\Study 3 Materials\Slideshows for CDs\Animals\G1\FINAL\1_Animals_G1_SupMat_L5_TM_Fiction Nonfiction Slideshow_pptx\Media.ppcx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3 Materials\Slideshows for CDs\Animals\G1\FINAL\1_Animals_G1_SupMat_L5_TM_Fiction Nonfiction Slideshow_pptx\audio\1085236450.mp3"/>
  <p:tag name="PPSNARRATION" val="22,1149628702,J:\LARRC\Study 3 Materials\Slideshows for CDs\Animals\G1\FINAL\1_Animals_G1_SupMat_L5_TM_Fiction Nonfiction Slideshow_pptx\Media.ppcx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6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149628702,J:\LARRC\Study 3 Materials\Slideshows for CDs\Animals\G1\FINAL\1_Animals_G1_SupMat_L5_TM_Fiction Nonfiction Slideshow_pptx\Media.ppcx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2&quot;/&gt;&lt;lineCharCount val=&quot;25&quot;/&gt;&lt;lineCharCount val=&quot;26&quot;/&gt;&lt;lineCharCount val=&quot;27&quot;/&gt;&lt;lineCharCount val=&quot;27&quot;/&gt;&lt;lineCharCount val=&quot;28&quot;/&gt;&lt;lineCharCount val=&quot;4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15&quot;/&gt;&lt;lineCharCount val=&quot;1&quot;/&gt;&lt;lineCharCount val=&quot;1&quot;/&gt;&lt;lineCharCount val=&quot;1&quot;/&gt;&lt;lineCharCount val=&quot;6&quot;/&gt;&lt;lineCharCount val=&quot;14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3 Materials\Slideshows for CDs\Animals\G1\FINAL\1_Animals_G1_SupMat_L5_TM_Fiction Nonfiction Slideshow_pptx\audio\710041888.mp3"/>
  <p:tag name="PPSNARRATION" val="23,1149628702,J:\LARRC\Study 3 Materials\Slideshows for CDs\Animals\G1\FINAL\1_Animals_G1_SupMat_L5_TM_Fiction Nonfiction Slideshow_pptx\Media.ppcx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3 Materials\Slideshows for CDs\Animals\G1\FINAL\1_Animals_G1_SupMat_L5_TM_Fiction Nonfiction Slideshow_pptx\audio\1085236450.mp3"/>
  <p:tag name="PPSNARRATION" val="24,1149628702,J:\LARRC\Study 3 Materials\Slideshows for CDs\Animals\G1\FINAL\1_Animals_G1_SupMat_L5_TM_Fiction Nonfiction Slideshow_pptx\Media.ppcx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6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149628702,J:\LARRC\Study 3 Materials\Slideshows for CDs\Animals\G1\FINAL\1_Animals_G1_SupMat_L5_TM_Fiction Nonfiction Slideshow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5&quot;/&gt;&lt;lineCharCount val=&quot;1&quot;/&gt;&lt;lineCharCount val=&quot;1&quot;/&gt;&lt;lineCharCount val=&quot;1&quot;/&gt;&lt;lineCharCount val=&quot;24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3 Materials\Slideshows for CDs\Animals\G1\FINAL\1_Animals_G1_SupMat_L5_TM_Fiction Nonfiction Slideshow_pptx\audio\710041888.mp3"/>
  <p:tag name="PPSNARRATION" val="25,1149628702,J:\LARRC\Study 3 Materials\Slideshows for CDs\Animals\G1\FINAL\1_Animals_G1_SupMat_L5_TM_Fiction Nonfiction Slideshow_pptx\Media.ppcx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3 Materials\Slideshows for CDs\Animals\G1\FINAL\1_Animals_G1_SupMat_L5_TM_Fiction Nonfiction Slideshow_pptx\audio\1085236450.mp3"/>
  <p:tag name="PPSNARRATION" val="26,1149628702,J:\LARRC\Study 3 Materials\Slideshows for CDs\Animals\G1\FINAL\1_Animals_G1_SupMat_L5_TM_Fiction Nonfiction Slideshow_pptx\Media.ppcx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6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149628702,J:\LARRC\Study 3 Materials\Slideshows for CDs\Animals\G1\FINAL\1_Animals_G1_SupMat_L5_TM_Fiction Nonfiction Slideshow_pptx\Media.ppcx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0&quot;/&gt;&lt;lineCharCount val=&quot;23&quot;/&gt;&lt;lineCharCount val=&quot;25&quot;/&gt;&lt;lineCharCount val=&quot;27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2&quot;/&gt;&lt;lineCharCount val=&quot;1&quot;/&gt;&lt;lineCharCount val=&quot;1&quot;/&gt;&lt;lineCharCount val=&quot;1&quot;/&gt;&lt;lineCharCount val=&quot;22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3 Materials\Slideshows for CDs\Animals\G1\FINAL\1_Animals_G1_SupMat_L5_TM_Fiction Nonfiction Slideshow_pptx\audio\710041888.mp3"/>
  <p:tag name="PPSNARRATION" val="27,1149628702,J:\LARRC\Study 3 Materials\Slideshows for CDs\Animals\G1\FINAL\1_Animals_G1_SupMat_L5_TM_Fiction Nonfiction Slideshow_pptx\Media.ppcx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3 Materials\Slideshows for CDs\Animals\G1\FINAL\1_Animals_G1_SupMat_L5_TM_Fiction Nonfiction Slideshow_pptx\audio\1085236450.mp3"/>
  <p:tag name="PPSNARRATION" val="28,1149628702,J:\LARRC\Study 3 Materials\Slideshows for CDs\Animals\G1\FINAL\1_Animals_G1_SupMat_L5_TM_Fiction Nonfiction Slideshow_pptx\Media.ppcx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6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149628702,J:\LARRC\Study 3 Materials\Slideshows for CDs\Animals\G1\FINAL\1_Animals_G1_SupMat_L5_TM_Fiction Nonfiction Slideshow_pptx\Media.ppcx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6&quot;/&gt;&lt;lineCharCount val=&quot;25&quot;/&gt;&lt;lineCharCount val=&quot;2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3&quot;/&gt;&lt;lineCharCount val=&quot;1&quot;/&gt;&lt;lineCharCount val=&quot;1&quot;/&gt;&lt;lineCharCount val=&quot;1&quot;/&gt;&lt;lineCharCount val=&quot;22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3 Materials\Slideshows for CDs\Animals\G1\FINAL\1_Animals_G1_SupMat_L5_TM_Fiction Nonfiction Slideshow_pptx\audio\710041888.mp3"/>
  <p:tag name="PPSNARRATION" val="29,1149628702,J:\LARRC\Study 3 Materials\Slideshows for CDs\Animals\G1\FINAL\1_Animals_G1_SupMat_L5_TM_Fiction Nonfiction Slideshow_pptx\Media.ppcx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J:\LARRC\Study 3 Materials\Slideshows for CDs\Animals\G1\FINAL\1_Animals_G1_SupMat_L5_TM_Fiction Nonfiction Slideshow_pptx\audio\1085236450.mp3"/>
  <p:tag name="PPSNARRATION" val="30,1149628702,J:\LARRC\Study 3 Materials\Slideshows for CDs\Animals\G1\FINAL\1_Animals_G1_SupMat_L5_TM_Fiction Nonfiction Slideshow_pptx\Media.ppcx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6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149628702,J:\LARRC\Study 3 Materials\Slideshows for CDs\Animals\G1\FINAL\1_Animals_G1_SupMat_L5_TM_Fiction Nonfiction Slideshow_pptx\Media.ppcx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7&quot;/&gt;&lt;lineCharCount val=&quot;13&quot;/&gt;&lt;lineCharCount val=&quot;12&quot;/&gt;&lt;lineCharCount val=&quot;13&quot;/&gt;&lt;lineCharCount val=&quot;11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4&quot;/&gt;&lt;lineCharCount val=&quot;13&quot;/&gt;&lt;lineCharCount val=&quot;5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6&quot;/&gt;&lt;lineCharCount val=&quot;6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149628702,J:\LARRC\Study 3 Materials\Slideshows for CDs\Animals\G1\FINAL\1_Animals_G1_SupMat_L5_TM_Fiction Nonfiction Slideshow_pptx\Media.ppcx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7&quot;/&gt;&lt;lineCharCount val=&quot;21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149628702,J:\LARRC\Study 3 Materials\Slideshows for CDs\Animals\G1\FINAL\1_Animals_G1_SupMat_L5_TM_Fiction Nonfiction Slideshow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17&quot;/&gt;&lt;lineCharCount val=&quot;13&quot;/&gt;&lt;lineCharCount val=&quot;18&quot;/&gt;&lt;lineCharCount val=&quot;14&quot;/&gt;&lt;lineCharCount val=&quot;17&quot;/&gt;&lt;lineCharCount val=&quot;12&quot;/&gt;&lt;lineCharCount val=&quot;13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9F0E55-4785-427B-8806-C88C2F8AF83C}&quot;/&gt;&lt;isInvalidForFieldText val=&quot;0&quot;/&gt;&lt;Image&gt;&lt;filename val=&quot;C:\DOCUME~1\bbevens\LOCALS~1\Temp\PR\data\asimages\{529F0E55-4785-427B-8806-C88C2F8AF83C}_2.png&quot;/&gt;&lt;left val=&quot;342&quot;/&gt;&lt;top val=&quot;162&quot;/&gt;&lt;width val=&quot;352&quot;/&gt;&lt;height val=&quot;262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149628702,J:\LARRC\Study 3 Materials\Slideshows for CDs\Animals\G1\FINAL\1_Animals_G1_SupMat_L5_TM_Fiction Nonfiction Slideshow_pptx\Media.ppcx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8&quot;/&gt;&lt;lineCharCount val=&quot;16&quot;/&gt;&lt;lineCharCount val=&quot;12&quot;/&gt;&lt;lineCharCount val=&quot;19&quot;/&gt;&lt;lineCharCount val=&quot;14&quot;/&gt;&lt;lineCharCount val=&quot;13&quot;/&gt;&lt;lineCharCount val=&quot;9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935FF2-8B83-4913-8279-7E5C8FBCCAEA}&quot;/&gt;&lt;isInvalidForFieldText val=&quot;0&quot;/&gt;&lt;Image&gt;&lt;filename val=&quot;C:\DOCUME~1\bbevens\LOCALS~1\Temp\PR\data\asimages\{86935FF2-8B83-4913-8279-7E5C8FBCCAEA}_3.png&quot;/&gt;&lt;left val=&quot;420&quot;/&gt;&lt;top val=&quot;138&quot;/&gt;&lt;width val=&quot;249&quot;/&gt;&lt;height val=&quot;341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149628702,J:\LARRC\Study 3 Materials\Slideshows for CDs\Animals\G1\FINAL\1_Animals_G1_SupMat_L5_TM_Fiction Nonfiction Slideshow_pptx\Media.ppcx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22&quot;/&gt;&lt;lineCharCount val=&quot;22&quot;/&gt;&lt;lineCharCount val=&quot;22&quot;/&gt;&lt;lineCharCount val=&quot;6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A79095D-2456-45BB-A598-174681450BA3}&quot;/&gt;&lt;isInvalidForFieldText val=&quot;0&quot;/&gt;&lt;Image&gt;&lt;filename val=&quot;C:\DOCUME~1\bbevens\LOCALS~1\Temp\PR\data\asimages\{5A79095D-2456-45BB-A598-174681450BA3}_4.png&quot;/&gt;&lt;left val=&quot;106&quot;/&gt;&lt;top val=&quot;246&quot;/&gt;&lt;width val=&quot;174&quot;/&gt;&lt;height val=&quot;250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149628702,J:\LARRC\Study 3 Materials\Slideshows for CDs\Animals\G1\FINAL\1_Animals_G1_SupMat_L5_TM_Fiction Nonfiction Slideshow_pptx\Media.ppcx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149628702,J:\LARRC\Study 3 Materials\Slideshows for CDs\Animals\G1\FINAL\1_Animals_G1_SupMat_L5_TM_Fiction Nonfiction Slideshow_pptx\Media.ppcx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&quot;/&gt;&lt;lineCharCount val=&quot;6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149628702,J:\LARRC\Study 3 Materials\Slideshows for CDs\Animals\G1\FINAL\1_Animals_G1_SupMat_L5_TM_Fiction Nonfiction Slideshow_pptx\Media.ppc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652</TotalTime>
  <Words>1099</Words>
  <Application>Microsoft Office PowerPoint</Application>
  <PresentationFormat>On-screen Show (4:3)</PresentationFormat>
  <Paragraphs>153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Fiction and Nonfiction</vt:lpstr>
      <vt:lpstr>Fiction</vt:lpstr>
      <vt:lpstr>Nonfiction</vt:lpstr>
      <vt:lpstr>Fiction or Nonfiction?</vt:lpstr>
      <vt:lpstr>Slide 5</vt:lpstr>
      <vt:lpstr>Slide 6</vt:lpstr>
      <vt:lpstr>Fiction or Nonfiction?</vt:lpstr>
      <vt:lpstr>Slide 8</vt:lpstr>
      <vt:lpstr>Slide 9</vt:lpstr>
      <vt:lpstr>Slide 10</vt:lpstr>
      <vt:lpstr>Slide 11</vt:lpstr>
      <vt:lpstr>Slide 12</vt:lpstr>
      <vt:lpstr>Slide 13</vt:lpstr>
      <vt:lpstr>Slide 14</vt:lpstr>
      <vt:lpstr>Fiction or Nonfiction?</vt:lpstr>
      <vt:lpstr>Slide 16</vt:lpstr>
      <vt:lpstr>Slide 17</vt:lpstr>
      <vt:lpstr>Fiction or Nonfiction?</vt:lpstr>
      <vt:lpstr>Slide 19</vt:lpstr>
      <vt:lpstr>Slide 20</vt:lpstr>
      <vt:lpstr>Fiction or Non-fiction?</vt:lpstr>
      <vt:lpstr>Slide 22</vt:lpstr>
      <vt:lpstr>Slide 23</vt:lpstr>
      <vt:lpstr>Fiction or Non-fiction?</vt:lpstr>
      <vt:lpstr>Slide 25</vt:lpstr>
      <vt:lpstr>Slide 26</vt:lpstr>
      <vt:lpstr>Fiction or Non-fiction?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Fiction and Non-fiction</dc:title>
  <dc:creator>rohan</dc:creator>
  <cp:lastModifiedBy>bbevens</cp:lastModifiedBy>
  <cp:revision>111</cp:revision>
  <dcterms:created xsi:type="dcterms:W3CDTF">2012-06-25T01:59:50Z</dcterms:created>
  <dcterms:modified xsi:type="dcterms:W3CDTF">2013-10-04T17:49:23Z</dcterms:modified>
</cp:coreProperties>
</file>