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61" r:id="rId4"/>
    <p:sldId id="262" r:id="rId5"/>
    <p:sldId id="257" r:id="rId6"/>
    <p:sldId id="258" r:id="rId7"/>
    <p:sldId id="260" r:id="rId8"/>
    <p:sldId id="263" r:id="rId9"/>
    <p:sldId id="264" r:id="rId10"/>
    <p:sldId id="267" r:id="rId11"/>
    <p:sldId id="268" r:id="rId12"/>
    <p:sldId id="269" r:id="rId13"/>
    <p:sldId id="265" r:id="rId14"/>
    <p:sldId id="266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9" autoAdjust="0"/>
    <p:restoredTop sz="83847" autoAdjust="0"/>
  </p:normalViewPr>
  <p:slideViewPr>
    <p:cSldViewPr>
      <p:cViewPr>
        <p:scale>
          <a:sx n="79" d="100"/>
          <a:sy n="79" d="100"/>
        </p:scale>
        <p:origin x="-780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E6B9A-F3F6-417A-9FE7-7AA69CBDB7E5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D96A7-0E11-4C33-9A71-727298436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634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language is</a:t>
            </a:r>
            <a:r>
              <a:rPr lang="en-US" baseline="0" dirty="0" smtClean="0"/>
              <a:t> flexible. We can change the meaning of words by adding letters.  For example, we can add letters to the beginning of a word.  This is called a prefix. </a:t>
            </a:r>
            <a:r>
              <a:rPr lang="en-US" dirty="0" smtClean="0"/>
              <a:t>If</a:t>
            </a:r>
            <a:r>
              <a:rPr lang="en-US" baseline="0" dirty="0" smtClean="0"/>
              <a:t> we put the tiny part of a word UN in front of a word, it means NOT. Here is a clean toucan. If I put the word part UN in front of clean, I get the word unclean. Unclean is another word for not clean. An Unclean toucan is dirty.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96A7-0E11-4C33-9A71-727298436F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692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try another one.  What word do you get when to add re and tie? That’s right, retie! This means to tie</a:t>
            </a:r>
            <a:r>
              <a:rPr lang="en-US" baseline="0" dirty="0" smtClean="0"/>
              <a:t> again.  When your shoelaces come undone, you have to retie them.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96A7-0E11-4C33-9A71-727298436F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693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about this one.  Cook + </a:t>
            </a:r>
            <a:r>
              <a:rPr lang="en-US" dirty="0" err="1" smtClean="0"/>
              <a:t>ed</a:t>
            </a:r>
            <a:r>
              <a:rPr lang="en-US" dirty="0" smtClean="0"/>
              <a:t> = cooked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96A7-0E11-4C33-9A71-727298436F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693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rainforest gets a lot of rain. That means it is very _______? That’s right, rainy.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96A7-0E11-4C33-9A71-727298436F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04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There’s another </a:t>
            </a:r>
            <a:r>
              <a:rPr lang="en-US" baseline="0" dirty="0" smtClean="0"/>
              <a:t>prefix or </a:t>
            </a:r>
            <a:r>
              <a:rPr lang="en-US" dirty="0" smtClean="0"/>
              <a:t>small word part</a:t>
            </a:r>
            <a:r>
              <a:rPr lang="en-US" baseline="0" dirty="0" smtClean="0"/>
              <a:t> that we can use, re. Re means again. Here’s a circle or cycle. If we re  cycle, what word to we get?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78FF1-49DB-4171-B598-E326EBF1D4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90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 recycle. We cycle things over again. We turn in our cans and bottles</a:t>
            </a:r>
            <a:r>
              <a:rPr lang="en-US" baseline="0" dirty="0" smtClean="0"/>
              <a:t> and they’re made again into new things. Recycling help conserve the rainforest.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78FF1-49DB-4171-B598-E326EBF1D4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0094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can also change the meaning of words by adding letters to the end of words.  This is called a suffix.  For example, here is a picture of one monkey.  What happens if we have more than 1 monkey?  We add the letter s at the end of monkey and now the word means more than 1 monkey.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96A7-0E11-4C33-9A71-727298436F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1832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this frog</a:t>
            </a:r>
            <a:r>
              <a:rPr lang="en-US" baseline="0" dirty="0" smtClean="0"/>
              <a:t> is jumping.  We can add </a:t>
            </a:r>
            <a:r>
              <a:rPr lang="en-US" baseline="0" dirty="0" err="1" smtClean="0"/>
              <a:t>ing</a:t>
            </a:r>
            <a:r>
              <a:rPr lang="en-US" baseline="0" dirty="0" smtClean="0"/>
              <a:t> to jump to talk about what the frog is doing right now.  </a:t>
            </a:r>
            <a:r>
              <a:rPr lang="en-US" dirty="0" smtClean="0"/>
              <a:t>What if we want</a:t>
            </a:r>
            <a:r>
              <a:rPr lang="en-US" baseline="0" dirty="0" smtClean="0"/>
              <a:t> to talk about something that already happened?  What if this happened yesterday? Then we can add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at the end of jump.  We can say the frog jumped yesterday.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96A7-0E11-4C33-9A71-727298436F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247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’s another example.  Today it is raining. If this happened yesterday, we say it rained.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96A7-0E11-4C33-9A71-727298436F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99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</a:t>
            </a:r>
            <a:r>
              <a:rPr lang="en-US" baseline="0" dirty="0" smtClean="0"/>
              <a:t> also add letters to the end of words that turn them into description words.  For example, here is a picture of a rock.  What if we want to talk about a place that has many rocks?  We add y at the end and now we have rocky.  We can say this cave has lots of rocks, or this cave is really rocky.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96A7-0E11-4C33-9A71-727298436F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248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some</a:t>
            </a:r>
            <a:r>
              <a:rPr lang="en-US" baseline="0" dirty="0" smtClean="0"/>
              <a:t> sand.  Places like the desert habitat of the Outback have lots of sand, that means they are sandy.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96A7-0E11-4C33-9A71-727298436F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050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it’s your turn. I will show</a:t>
            </a:r>
            <a:r>
              <a:rPr lang="en-US" baseline="0" dirty="0" smtClean="0"/>
              <a:t> you a prefix and a word.  I want you to combine the two and form a new word.  This means to open something that was folded.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96A7-0E11-4C33-9A71-727298436F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69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20C32D23-C7E6-4855-A08F-225DED7A61F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9E6DC41-885C-403A-948A-902CF276DE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>
            <p:custDataLst>
              <p:tags r:id="rId4"/>
            </p:custDataLst>
          </p:nvPr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2D23-C7E6-4855-A08F-225DED7A61F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DC41-885C-403A-948A-902CF276DE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2D23-C7E6-4855-A08F-225DED7A61F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DC41-885C-403A-948A-902CF276DE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0C32D23-C7E6-4855-A08F-225DED7A61F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9E6DC41-885C-403A-948A-902CF276DE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2D23-C7E6-4855-A08F-225DED7A61F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DC41-885C-403A-948A-902CF276DE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2D23-C7E6-4855-A08F-225DED7A61F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DC41-885C-403A-948A-902CF276DE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2D23-C7E6-4855-A08F-225DED7A61F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DC41-885C-403A-948A-902CF276DE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2D23-C7E6-4855-A08F-225DED7A61F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DC41-885C-403A-948A-902CF276DE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2D23-C7E6-4855-A08F-225DED7A61F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DC41-885C-403A-948A-902CF276DE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2D23-C7E6-4855-A08F-225DED7A61F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DC41-885C-403A-948A-902CF276DE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2D23-C7E6-4855-A08F-225DED7A61F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DC41-885C-403A-948A-902CF276DE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>
            <p:custDataLst>
              <p:tags r:id="rId13"/>
            </p:custDataLst>
          </p:nvPr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0C32D23-C7E6-4855-A08F-225DED7A61F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E6DC41-885C-403A-948A-902CF276DE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i="0" u="none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1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14.wmf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5.w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6.wmf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17.jpe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microsoft.com/office/2007/relationships/hdphoto" Target="../media/hdphoto1.wdp"/><Relationship Id="rId5" Type="http://schemas.openxmlformats.org/officeDocument/2006/relationships/tags" Target="../tags/tag34.xml"/><Relationship Id="rId10" Type="http://schemas.openxmlformats.org/officeDocument/2006/relationships/image" Target="../media/image4.png"/><Relationship Id="rId4" Type="http://schemas.openxmlformats.org/officeDocument/2006/relationships/tags" Target="../tags/tag33.xml"/><Relationship Id="rId9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6.jpeg"/><Relationship Id="rId5" Type="http://schemas.openxmlformats.org/officeDocument/2006/relationships/tags" Target="../tags/tag48.xml"/><Relationship Id="rId10" Type="http://schemas.openxmlformats.org/officeDocument/2006/relationships/image" Target="../media/image5.jpeg"/><Relationship Id="rId4" Type="http://schemas.openxmlformats.org/officeDocument/2006/relationships/tags" Target="../tags/tag47.xml"/><Relationship Id="rId9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10" Type="http://schemas.openxmlformats.org/officeDocument/2006/relationships/image" Target="../media/image8.jpeg"/><Relationship Id="rId4" Type="http://schemas.openxmlformats.org/officeDocument/2006/relationships/tags" Target="../tags/tag54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5.xml"/><Relationship Id="rId7" Type="http://schemas.openxmlformats.org/officeDocument/2006/relationships/image" Target="../media/image10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69.xml"/><Relationship Id="rId7" Type="http://schemas.openxmlformats.org/officeDocument/2006/relationships/image" Target="../media/image12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600" y="2130425"/>
            <a:ext cx="4572000" cy="1600327"/>
          </a:xfrm>
        </p:spPr>
        <p:txBody>
          <a:bodyPr>
            <a:noAutofit/>
          </a:bodyPr>
          <a:lstStyle/>
          <a:p>
            <a:r>
              <a:rPr lang="en-US" sz="5000" dirty="0" smtClean="0">
                <a:latin typeface="Berlin Sans FB" pitchFamily="34" charset="0"/>
              </a:rPr>
              <a:t>Prefixes </a:t>
            </a:r>
            <a:br>
              <a:rPr lang="en-US" sz="5000" dirty="0" smtClean="0">
                <a:latin typeface="Berlin Sans FB" pitchFamily="34" charset="0"/>
              </a:rPr>
            </a:br>
            <a:r>
              <a:rPr lang="en-US" sz="5000" dirty="0" smtClean="0">
                <a:latin typeface="Berlin Sans FB" pitchFamily="34" charset="0"/>
              </a:rPr>
              <a:t>and Suffixes</a:t>
            </a:r>
            <a:endParaRPr lang="en-US" sz="5000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28600" y="4038600"/>
            <a:ext cx="4419600" cy="10668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n-US" sz="2800" dirty="0" smtClean="0">
                <a:latin typeface="Berlin Sans FB" pitchFamily="34" charset="0"/>
              </a:rPr>
              <a:t>Animals – Grade 1 </a:t>
            </a:r>
          </a:p>
          <a:p>
            <a:r>
              <a:rPr lang="en-US" sz="2800" dirty="0">
                <a:latin typeface="Berlin Sans FB" pitchFamily="34" charset="0"/>
              </a:rPr>
              <a:t>Lesson 18 – </a:t>
            </a:r>
            <a:r>
              <a:rPr lang="en-US" sz="2800" dirty="0" smtClean="0">
                <a:latin typeface="Berlin Sans FB" pitchFamily="34" charset="0"/>
              </a:rPr>
              <a:t>Text Mapping</a:t>
            </a:r>
            <a:endParaRPr lang="en-US" sz="2800" dirty="0">
              <a:latin typeface="Berlin Sans FB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5029200"/>
            <a:ext cx="2362200" cy="1465829"/>
          </a:xfrm>
          <a:prstGeom prst="rect">
            <a:avLst/>
          </a:prstGeom>
        </p:spPr>
      </p:pic>
      <p:pic>
        <p:nvPicPr>
          <p:cNvPr id="8" name="Picture 2" descr="C:\Documents and Settings\bbevens\Local Settings\Temporary Internet Files\Content.IE5\DJ6ZXA7H\MC900440104[1].png"/>
          <p:cNvPicPr>
            <a:picLocks noChangeAspect="1" noChangeArrowheads="1"/>
          </p:cNvPicPr>
          <p:nvPr/>
        </p:nvPicPr>
        <p:blipFill>
          <a:blip r:embed="rId14" cstate="print"/>
          <a:srcRect b="6317"/>
          <a:stretch>
            <a:fillRect/>
          </a:stretch>
        </p:blipFill>
        <p:spPr bwMode="auto">
          <a:xfrm>
            <a:off x="5562600" y="1295400"/>
            <a:ext cx="1454140" cy="1447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 rot="20050425">
            <a:off x="5316482" y="235892"/>
            <a:ext cx="923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Berlin Sans FB" pitchFamily="34" charset="0"/>
              </a:rPr>
              <a:t>re-</a:t>
            </a:r>
            <a:endParaRPr lang="en-US" sz="4800" dirty="0">
              <a:latin typeface="Berlin Sans FB" pitchFamily="34" charset="0"/>
            </a:endParaRPr>
          </a:p>
        </p:txBody>
      </p:sp>
      <p:sp>
        <p:nvSpPr>
          <p:cNvPr id="10" name="&quot;No&quot; Symbol 9"/>
          <p:cNvSpPr/>
          <p:nvPr>
            <p:custDataLst>
              <p:tags r:id="rId5"/>
            </p:custDataLst>
          </p:nvPr>
        </p:nvSpPr>
        <p:spPr>
          <a:xfrm>
            <a:off x="6057899" y="3267347"/>
            <a:ext cx="1600200" cy="1657350"/>
          </a:xfrm>
          <a:prstGeom prst="noSmoking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 rot="1278244">
            <a:off x="7772022" y="2954451"/>
            <a:ext cx="1083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Berlin Sans FB" pitchFamily="34" charset="0"/>
              </a:rPr>
              <a:t>un-</a:t>
            </a:r>
            <a:endParaRPr lang="en-US" sz="4800" dirty="0">
              <a:latin typeface="Berlin Sans FB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 rot="19912187">
            <a:off x="5086205" y="5154160"/>
            <a:ext cx="1061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Berlin Sans FB" pitchFamily="34" charset="0"/>
              </a:rPr>
              <a:t>-</a:t>
            </a:r>
            <a:r>
              <a:rPr lang="en-US" sz="4800" dirty="0" err="1" smtClean="0">
                <a:latin typeface="Berlin Sans FB" pitchFamily="34" charset="0"/>
              </a:rPr>
              <a:t>ed</a:t>
            </a:r>
            <a:endParaRPr lang="en-US" sz="4800" dirty="0">
              <a:latin typeface="Berlin Sans FB" pitchFamily="34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 rot="1278244">
            <a:off x="2624524" y="494574"/>
            <a:ext cx="1200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Berlin Sans FB" pitchFamily="34" charset="0"/>
              </a:rPr>
              <a:t>-</a:t>
            </a:r>
            <a:r>
              <a:rPr lang="en-US" sz="4800" dirty="0" err="1" smtClean="0">
                <a:latin typeface="Berlin Sans FB" pitchFamily="34" charset="0"/>
              </a:rPr>
              <a:t>ing</a:t>
            </a:r>
            <a:endParaRPr lang="en-US" sz="4800" dirty="0">
              <a:latin typeface="Berlin Sans FB" pitchFamily="34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9"/>
            </p:custDataLst>
          </p:nvPr>
        </p:nvSpPr>
        <p:spPr>
          <a:xfrm rot="20632496">
            <a:off x="2715047" y="5496583"/>
            <a:ext cx="715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Berlin Sans FB" pitchFamily="34" charset="0"/>
              </a:rPr>
              <a:t>-y</a:t>
            </a:r>
            <a:endParaRPr lang="en-US" sz="4800" dirty="0">
              <a:latin typeface="Berlin Sans FB" pitchFamily="34" charset="0"/>
            </a:endParaRPr>
          </a:p>
        </p:txBody>
      </p:sp>
      <p:sp>
        <p:nvSpPr>
          <p:cNvPr id="6" name="Curved Left Arrow 5"/>
          <p:cNvSpPr/>
          <p:nvPr>
            <p:custDataLst>
              <p:tags r:id="rId10"/>
            </p:custDataLst>
          </p:nvPr>
        </p:nvSpPr>
        <p:spPr>
          <a:xfrm>
            <a:off x="7916319" y="464270"/>
            <a:ext cx="876154" cy="1478830"/>
          </a:xfrm>
          <a:prstGeom prst="curvedLeftArrow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>
            <p:custDataLst>
              <p:tags r:id="rId11"/>
            </p:custDataLst>
          </p:nvPr>
        </p:nvSpPr>
        <p:spPr>
          <a:xfrm rot="10800000">
            <a:off x="7048646" y="381000"/>
            <a:ext cx="876154" cy="1478831"/>
          </a:xfrm>
          <a:prstGeom prst="curvedLeftArrow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495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228600" y="178713"/>
            <a:ext cx="6629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Now it’s your turn!</a:t>
            </a:r>
            <a:endParaRPr lang="en-US" sz="5000" dirty="0">
              <a:solidFill>
                <a:schemeClr val="tx2">
                  <a:lumMod val="90000"/>
                  <a:lumOff val="1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6" name="Picture 5" descr="C:\Users\ileana\AppData\Local\Microsoft\Windows\Temporary Internet Files\Content.IE5\CJOPNB2E\MC900357345[1].wm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3247159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24543" y="4953000"/>
            <a:ext cx="515112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un + fold = </a:t>
            </a:r>
            <a:endParaRPr lang="en-US" sz="8900" dirty="0">
              <a:solidFill>
                <a:schemeClr val="tx2">
                  <a:lumMod val="90000"/>
                  <a:lumOff val="1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5453743" y="4953000"/>
            <a:ext cx="346165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erlin Sans FB" pitchFamily="34" charset="0"/>
              </a:rPr>
              <a:t>unfold </a:t>
            </a:r>
            <a:endParaRPr lang="en-US" sz="8900" dirty="0">
              <a:solidFill>
                <a:schemeClr val="bg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361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1143000" y="4953000"/>
            <a:ext cx="42672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re + tie = </a:t>
            </a:r>
            <a:endParaRPr lang="en-US" sz="8900" dirty="0">
              <a:solidFill>
                <a:schemeClr val="tx2">
                  <a:lumMod val="90000"/>
                  <a:lumOff val="1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5410200" y="4953000"/>
            <a:ext cx="30480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erlin Sans FB" pitchFamily="34" charset="0"/>
              </a:rPr>
              <a:t>retie </a:t>
            </a:r>
            <a:endParaRPr lang="en-US" sz="8900" dirty="0">
              <a:solidFill>
                <a:schemeClr val="bg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12" name="Picture 11" descr="C:\Users\ileana\AppData\Local\Microsoft\Windows\Temporary Internet Files\Content.IE5\XCGSR0KH\MC900232883[1]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9063" y="914400"/>
            <a:ext cx="3352799" cy="40386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016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424741" y="4863947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cook + </a:t>
            </a:r>
            <a:r>
              <a:rPr lang="en-US" sz="8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ed</a:t>
            </a:r>
            <a:r>
              <a:rPr lang="en-US" sz="8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 = </a:t>
            </a:r>
            <a:endParaRPr lang="en-US" sz="8000" dirty="0">
              <a:solidFill>
                <a:schemeClr val="tx2">
                  <a:lumMod val="90000"/>
                  <a:lumOff val="1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5429153" y="4868537"/>
            <a:ext cx="3687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erlin Sans FB" pitchFamily="34" charset="0"/>
              </a:rPr>
              <a:t>cooked </a:t>
            </a:r>
            <a:endParaRPr lang="en-US" sz="8000" dirty="0">
              <a:solidFill>
                <a:schemeClr val="bg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5" name="Picture 4" descr="C:\Users\ileana\AppData\Local\Microsoft\Windows\Temporary Internet Files\Content.IE5\1HTRQH05\MC900233439[1]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2508" y="685800"/>
            <a:ext cx="3429000" cy="4191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8904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1066800" y="4972050"/>
            <a:ext cx="49530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8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rain </a:t>
            </a:r>
            <a:r>
              <a:rPr lang="en-US" sz="8900" dirty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+ y = 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5562600" y="4972050"/>
            <a:ext cx="32004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8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erlin Sans FB" pitchFamily="34" charset="0"/>
              </a:rPr>
              <a:t>rainy</a:t>
            </a:r>
            <a:endParaRPr lang="en-US" sz="8900" dirty="0">
              <a:solidFill>
                <a:schemeClr val="bg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7181" name="Picture 13" descr="C:\Users\ileana\AppData\Local\Microsoft\Windows\Temporary Internet Files\Content.IE5\1HTRQH05\MP900423137[1]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4267200" cy="4305036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8405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download2.dreamstime.com/dreamstimezoom_1877507.jpg?imageid=1877507&amp;forcepass=cd04ed60caee1a8a8ba9d6f2cecb4b7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34400" y="795338"/>
            <a:ext cx="3833312" cy="43434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05000" y="7543800"/>
            <a:ext cx="5486400" cy="80486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Great Job!</a:t>
            </a:r>
            <a:endParaRPr lang="en-US" sz="5000" dirty="0">
              <a:solidFill>
                <a:schemeClr val="tx2">
                  <a:lumMod val="90000"/>
                  <a:lumOff val="10000"/>
                </a:schemeClr>
              </a:solidFill>
              <a:latin typeface="Berlin Sans FB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2785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  <p:bldP spid="4" grpId="2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leana\AppData\Local\Microsoft\Windows\Temporary Internet Files\Content.IE5\XCGSR0KH\MC90043457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67413"/>
            <a:ext cx="2481262" cy="32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4191000" y="818804"/>
            <a:ext cx="27863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= not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5800" y="971550"/>
            <a:ext cx="5105400" cy="1524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Berlin Sans FB" pitchFamily="34" charset="0"/>
              </a:rPr>
              <a:t>un</a:t>
            </a:r>
          </a:p>
        </p:txBody>
      </p:sp>
      <p:sp>
        <p:nvSpPr>
          <p:cNvPr id="7" name="&quot;No&quot; Symbol 6"/>
          <p:cNvSpPr/>
          <p:nvPr>
            <p:custDataLst>
              <p:tags r:id="rId4"/>
            </p:custDataLst>
          </p:nvPr>
        </p:nvSpPr>
        <p:spPr>
          <a:xfrm>
            <a:off x="5029200" y="608902"/>
            <a:ext cx="2133600" cy="2209800"/>
          </a:xfrm>
          <a:prstGeom prst="noSmoking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352608" y="3736559"/>
            <a:ext cx="1696298" cy="1461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8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un </a:t>
            </a:r>
            <a:endParaRPr lang="en-US" sz="8900" dirty="0">
              <a:solidFill>
                <a:schemeClr val="tx2">
                  <a:lumMod val="90000"/>
                  <a:lumOff val="1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4576134" y="3945662"/>
            <a:ext cx="681597" cy="1461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=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264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6130" y="2495550"/>
            <a:ext cx="25336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145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52600" y="1371600"/>
            <a:ext cx="60960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900" dirty="0" smtClean="0">
                <a:latin typeface="Berlin Sans FB" pitchFamily="34" charset="0"/>
              </a:rPr>
              <a:t>re</a:t>
            </a:r>
            <a:endParaRPr lang="en-US" sz="8900" dirty="0">
              <a:latin typeface="Berlin Sans FB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828800" y="3962400"/>
            <a:ext cx="1134606" cy="1461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re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3200400" y="1447800"/>
            <a:ext cx="3959738" cy="1461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= again 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9" name="Curved Left Arrow 8"/>
          <p:cNvSpPr/>
          <p:nvPr>
            <p:custDataLst>
              <p:tags r:id="rId5"/>
            </p:custDataLst>
          </p:nvPr>
        </p:nvSpPr>
        <p:spPr>
          <a:xfrm>
            <a:off x="5562600" y="3283669"/>
            <a:ext cx="1670394" cy="2819400"/>
          </a:xfrm>
          <a:prstGeom prst="curvedLeftArrow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>
            <p:custDataLst>
              <p:tags r:id="rId6"/>
            </p:custDataLst>
          </p:nvPr>
        </p:nvSpPr>
        <p:spPr>
          <a:xfrm rot="10800000">
            <a:off x="3892206" y="3115320"/>
            <a:ext cx="1670394" cy="2819400"/>
          </a:xfrm>
          <a:prstGeom prst="curvedLeftArrow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7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95400" y="2590800"/>
            <a:ext cx="25908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/>
              <a:t>  re  </a:t>
            </a:r>
            <a:endParaRPr lang="en-US" sz="9600" dirty="0"/>
          </a:p>
        </p:txBody>
      </p:sp>
      <p:pic>
        <p:nvPicPr>
          <p:cNvPr id="1026" name="Picture 2" descr="C:\Documents and Settings\bbevens\Local Settings\Temporary Internet Files\Content.IE5\DJ6ZXA7H\MC900440104[1].png"/>
          <p:cNvPicPr>
            <a:picLocks noChangeAspect="1" noChangeArrowheads="1"/>
          </p:cNvPicPr>
          <p:nvPr/>
        </p:nvPicPr>
        <p:blipFill>
          <a:blip r:embed="rId5" cstate="print"/>
          <a:srcRect b="6317"/>
          <a:stretch>
            <a:fillRect/>
          </a:stretch>
        </p:blipFill>
        <p:spPr bwMode="auto">
          <a:xfrm>
            <a:off x="4114800" y="2286000"/>
            <a:ext cx="2831746" cy="28194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620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ileana\AppData\Local\Microsoft\Windows\Temporary Internet Files\Content.IE5\BO7KD14Y\MP900441088[1]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29465"/>
            <a:ext cx="2514600" cy="3771900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104900" y="4875676"/>
            <a:ext cx="2743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monkey</a:t>
            </a:r>
            <a:endParaRPr lang="en-US" sz="5800" dirty="0">
              <a:solidFill>
                <a:schemeClr val="tx2">
                  <a:lumMod val="90000"/>
                  <a:lumOff val="1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8" name="Picture 4" descr="C:\Users\ileana\AppData\Local\Microsoft\Windows\Temporary Internet Files\Content.IE5\BO7KD14Y\MP900441088[1]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43715"/>
            <a:ext cx="1447800" cy="2171700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ileana\AppData\Local\Microsoft\Windows\Temporary Internet Files\Content.IE5\BO7KD14Y\MP900441088[1]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24321"/>
            <a:ext cx="1447800" cy="2171700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ileana\AppData\Local\Microsoft\Windows\Temporary Internet Files\Content.IE5\BO7KD14Y\MP900441088[1]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96363"/>
            <a:ext cx="1447800" cy="2171700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5257800" y="5187315"/>
            <a:ext cx="2971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monkey</a:t>
            </a:r>
            <a:r>
              <a:rPr lang="en-US" sz="5800" u="sng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s</a:t>
            </a:r>
            <a:endParaRPr lang="en-US" sz="5800" u="sng" dirty="0">
              <a:solidFill>
                <a:schemeClr val="tx2">
                  <a:lumMod val="90000"/>
                  <a:lumOff val="10000"/>
                </a:schemeClr>
              </a:solidFill>
              <a:latin typeface="Berlin Sans FB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0160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914400" y="3634026"/>
            <a:ext cx="259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jump</a:t>
            </a:r>
            <a:r>
              <a:rPr lang="en-US" sz="5000" u="sng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ing</a:t>
            </a:r>
            <a:endParaRPr lang="en-US" sz="5000" u="sng" dirty="0">
              <a:solidFill>
                <a:schemeClr val="tx2">
                  <a:lumMod val="90000"/>
                  <a:lumOff val="1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5791200" y="5234226"/>
            <a:ext cx="228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jump</a:t>
            </a:r>
            <a:r>
              <a:rPr lang="en-US" sz="5000" u="sng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ed</a:t>
            </a:r>
            <a:endParaRPr lang="en-US" sz="5000" u="sng" dirty="0">
              <a:solidFill>
                <a:schemeClr val="tx2">
                  <a:lumMod val="90000"/>
                  <a:lumOff val="1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9" name="Left Arrow 8"/>
          <p:cNvSpPr/>
          <p:nvPr>
            <p:custDataLst>
              <p:tags r:id="rId4"/>
            </p:custDataLst>
          </p:nvPr>
        </p:nvSpPr>
        <p:spPr>
          <a:xfrm rot="11417818">
            <a:off x="4019083" y="3546013"/>
            <a:ext cx="7239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ileana\Documents\My Dropbox\LARRC Curriculum Planning\Units\Animals\Grade 1\Pictures\G1_L18_Frog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9426"/>
            <a:ext cx="3620377" cy="2437398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leana\Documents\My Dropbox\LARRC Curriculum Planning\Units\Animals\Grade 1\Pictures\G1_L18_Frog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1876" y="2643426"/>
            <a:ext cx="3704924" cy="2494319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0637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leana\AppData\Local\Microsoft\Windows\Temporary Internet Files\Content.IE5\BO7KD14Y\MC900435562[1].wm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2895600" cy="2895600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1515140" y="480059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rain</a:t>
            </a:r>
            <a:r>
              <a:rPr lang="en-US" sz="3600" u="sng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ing</a:t>
            </a:r>
            <a:endParaRPr lang="en-US" sz="3600" u="sng" dirty="0">
              <a:solidFill>
                <a:schemeClr val="tx2">
                  <a:lumMod val="90000"/>
                  <a:lumOff val="1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9" name="Left Arrow 8"/>
          <p:cNvSpPr/>
          <p:nvPr>
            <p:custDataLst>
              <p:tags r:id="rId4"/>
            </p:custDataLst>
          </p:nvPr>
        </p:nvSpPr>
        <p:spPr>
          <a:xfrm flipH="1">
            <a:off x="3886200" y="2971800"/>
            <a:ext cx="133701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ileana\AppData\Local\Microsoft\Windows\Temporary Internet Files\Content.IE5\BO7KD14Y\MC900435562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29809"/>
            <a:ext cx="2895600" cy="2895600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5753100" y="480059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rain</a:t>
            </a:r>
            <a:r>
              <a:rPr lang="en-US" sz="3600" u="sng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ed</a:t>
            </a:r>
            <a:endParaRPr lang="en-US" sz="3600" u="sng" dirty="0">
              <a:solidFill>
                <a:schemeClr val="tx2">
                  <a:lumMod val="90000"/>
                  <a:lumOff val="10000"/>
                </a:schemeClr>
              </a:solidFill>
              <a:latin typeface="Berlin Sans FB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196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leana\AppData\Local\Microsoft\Windows\Temporary Internet Files\Content.IE5\1HTRQH05\MP900430969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1310" b="67143" l="7266" r="35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4" t="18550" r="62326" b="29889"/>
          <a:stretch/>
        </p:blipFill>
        <p:spPr bwMode="auto">
          <a:xfrm>
            <a:off x="457200" y="1616149"/>
            <a:ext cx="3083442" cy="30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817821" y="4267200"/>
            <a:ext cx="23622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8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rock</a:t>
            </a:r>
            <a:endParaRPr lang="en-US" sz="8900" dirty="0">
              <a:solidFill>
                <a:schemeClr val="tx2">
                  <a:lumMod val="90000"/>
                  <a:lumOff val="1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276600" y="4267198"/>
            <a:ext cx="5387163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8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 + y = rocky</a:t>
            </a:r>
            <a:endParaRPr lang="en-US" sz="8900" dirty="0">
              <a:solidFill>
                <a:schemeClr val="tx2">
                  <a:lumMod val="90000"/>
                  <a:lumOff val="1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5129" name="Picture 9" descr="C:\Users\ileana\Pictures\Microsoft Clip Organizer\MP900401494[1]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45512"/>
            <a:ext cx="3901440" cy="2599944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3624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609600" y="4343401"/>
            <a:ext cx="25908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8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sand</a:t>
            </a:r>
            <a:endParaRPr lang="en-US" sz="8900" dirty="0">
              <a:solidFill>
                <a:schemeClr val="tx2">
                  <a:lumMod val="90000"/>
                  <a:lumOff val="1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3048000" y="4343400"/>
            <a:ext cx="5939169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8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erlin Sans FB" pitchFamily="34" charset="0"/>
              </a:rPr>
              <a:t>+ y  = sandy</a:t>
            </a:r>
            <a:endParaRPr lang="en-US" sz="8900" dirty="0">
              <a:solidFill>
                <a:schemeClr val="tx2">
                  <a:lumMod val="90000"/>
                  <a:lumOff val="1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6146" name="Picture 2" descr="C:\Users\ileana\AppData\Local\Microsoft\Windows\Temporary Internet Files\Content.IE5\BO7KD14Y\MP90030588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926" b="97590" l="0" r="9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138" y="1752600"/>
            <a:ext cx="2800862" cy="27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ileana\AppData\Local\Microsoft\Windows\Temporary Internet Files\Content.IE5\1HTRQH05\MP900438356[1]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114800" cy="2747119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6639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property id=&quot;20141&quot; value=&quot;Prefixes and Suffixes&quot;/&gt;&lt;property id=&quot;20142&quot; value=&quot;Grade 1 - Lesson 18&quot;/&gt;&lt;property id=&quot;20144&quot; value=&quot;0&quot;/&gt;&lt;property id=&quot;20146&quot; value=&quot;0&quot;/&gt;&lt;property id=&quot;20147&quot; value=&quot;0&quot;/&gt;&lt;property id=&quot;20148&quot; value=&quot;9&quot;/&gt;&lt;property id=&quot;20184&quot; value=&quot;7&quot;/&gt;&lt;property id=&quot;20191&quot; value=&quot;Words to Know&quot;/&gt;&lt;property id=&quot;20192&quot; value=&quot;http://meet83705791.adobeconnect.com/p7ngkrc7bz5/&quot;/&gt;&lt;property id=&quot;20193&quot; value=&quot;0&quot;/&gt;&lt;property id=&quot;20250&quot; value=&quot;7&quot;/&gt;&lt;property id=&quot;20251&quot; value=&quot;0&quot;/&gt;&lt;property id=&quot;20259&quot; value=&quot;0&quot;/&gt;&lt;property id=&quot;20501&quot; value=&quot;J:\LARRC\Study 3 Materials\Slideshows for CDs\Animals\G1\FINAL\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refixes  and Suffixes&amp;quot;&quot;/&gt;&lt;property id=&quot;20302&quot; value=&quot;1&quot;/&gt;&lt;property id=&quot;20303&quot; value=&quot;Language and Reading Research Consortium&quot;/&gt;&lt;property id=&quot;20307&quot; value=&quot;256&quot;/&gt;&lt;property id=&quot;20309&quot; value=&quot;10201&quot;/&gt;&lt;property id=&quot;20312&quot; value=&quot;0&quot;/&gt;&lt;/object&gt;&lt;object type=&quot;3&quot; unique_id=&quot;10005&quot;&gt;&lt;property id=&quot;20148&quot; value=&quot;5&quot;/&gt;&lt;property id=&quot;20300&quot; value=&quot;Slide 2&quot;/&gt;&lt;property id=&quot;20302&quot; value=&quot;1&quot;/&gt;&lt;property id=&quot;20303&quot; value=&quot;Language and Reading Research Consortium&quot;/&gt;&lt;property id=&quot;20307&quot; value=&quot;259&quot;/&gt;&lt;property id=&quot;20309&quot; value=&quot;10201&quot;/&gt;&lt;property id=&quot;20312&quot; value=&quot;0&quot;/&gt;&lt;/object&gt;&lt;object type=&quot;3&quot; unique_id=&quot;10006&quot;&gt;&lt;property id=&quot;20148&quot; value=&quot;5&quot;/&gt;&lt;property id=&quot;20300&quot; value=&quot;Slide 3&quot;/&gt;&lt;property id=&quot;20302&quot; value=&quot;1&quot;/&gt;&lt;property id=&quot;20303&quot; value=&quot;Language and Reading Research Consortium&quot;/&gt;&lt;property id=&quot;20307&quot; value=&quot;261&quot;/&gt;&lt;property id=&quot;20309&quot; value=&quot;10201&quot;/&gt;&lt;property id=&quot;20312&quot; value=&quot;0&quot;/&gt;&lt;/object&gt;&lt;object type=&quot;3&quot; unique_id=&quot;10007&quot;&gt;&lt;property id=&quot;20148&quot; value=&quot;5&quot;/&gt;&lt;property id=&quot;20300&quot; value=&quot;Slide 4&quot;/&gt;&lt;property id=&quot;20302&quot; value=&quot;1&quot;/&gt;&lt;property id=&quot;20303&quot; value=&quot;Language and Reading Research Consortium&quot;/&gt;&lt;property id=&quot;20307&quot; value=&quot;262&quot;/&gt;&lt;property id=&quot;20309&quot; value=&quot;10201&quot;/&gt;&lt;property id=&quot;20312&quot; value=&quot;0&quot;/&gt;&lt;/object&gt;&lt;object type=&quot;3&quot; unique_id=&quot;10008&quot;&gt;&lt;property id=&quot;20148&quot; value=&quot;5&quot;/&gt;&lt;property id=&quot;20300&quot; value=&quot;Slide 5&quot;/&gt;&lt;property id=&quot;20302&quot; value=&quot;1&quot;/&gt;&lt;property id=&quot;20303&quot; value=&quot;Language and Reading Research Consortium&quot;/&gt;&lt;property id=&quot;20307&quot; value=&quot;257&quot;/&gt;&lt;property id=&quot;20309&quot; value=&quot;10201&quot;/&gt;&lt;property id=&quot;20312&quot; value=&quot;0&quot;/&gt;&lt;/object&gt;&lt;object type=&quot;3&quot; unique_id=&quot;10009&quot;&gt;&lt;property id=&quot;20148&quot; value=&quot;5&quot;/&gt;&lt;property id=&quot;20300&quot; value=&quot;Slide 6&quot;/&gt;&lt;property id=&quot;20302&quot; value=&quot;1&quot;/&gt;&lt;property id=&quot;20303&quot; value=&quot;Language and Reading Research Consortium&quot;/&gt;&lt;property id=&quot;20307&quot; value=&quot;258&quot;/&gt;&lt;property id=&quot;20309&quot; value=&quot;10201&quot;/&gt;&lt;property id=&quot;20312&quot; value=&quot;0&quot;/&gt;&lt;/object&gt;&lt;object type=&quot;3&quot; unique_id=&quot;10010&quot;&gt;&lt;property id=&quot;20148&quot; value=&quot;5&quot;/&gt;&lt;property id=&quot;20300&quot; value=&quot;Slide 7&quot;/&gt;&lt;property id=&quot;20302&quot; value=&quot;1&quot;/&gt;&lt;property id=&quot;20303&quot; value=&quot;Language and Reading Research Consortium&quot;/&gt;&lt;property id=&quot;20307&quot; value=&quot;260&quot;/&gt;&lt;property id=&quot;20309&quot; value=&quot;10201&quot;/&gt;&lt;property id=&quot;20312&quot; value=&quot;0&quot;/&gt;&lt;/object&gt;&lt;object type=&quot;3&quot; unique_id=&quot;10011&quot;&gt;&lt;property id=&quot;20148&quot; value=&quot;5&quot;/&gt;&lt;property id=&quot;20300&quot; value=&quot;Slide 8&quot;/&gt;&lt;property id=&quot;20302&quot; value=&quot;1&quot;/&gt;&lt;property id=&quot;20303&quot; value=&quot;Language and Reading Research Consortium&quot;/&gt;&lt;property id=&quot;20307&quot; value=&quot;263&quot;/&gt;&lt;property id=&quot;20309&quot; value=&quot;10201&quot;/&gt;&lt;property id=&quot;20312&quot; value=&quot;0&quot;/&gt;&lt;/object&gt;&lt;object type=&quot;3&quot; unique_id=&quot;10012&quot;&gt;&lt;property id=&quot;20148&quot; value=&quot;5&quot;/&gt;&lt;property id=&quot;20300&quot; value=&quot;Slide 9&quot;/&gt;&lt;property id=&quot;20302&quot; value=&quot;1&quot;/&gt;&lt;property id=&quot;20303&quot; value=&quot;Language and Reading Research Consortium&quot;/&gt;&lt;property id=&quot;20307&quot; value=&quot;264&quot;/&gt;&lt;property id=&quot;20309&quot; value=&quot;10201&quot;/&gt;&lt;property id=&quot;20312&quot; value=&quot;0&quot;/&gt;&lt;/object&gt;&lt;object type=&quot;3&quot; unique_id=&quot;10013&quot;&gt;&lt;property id=&quot;20148&quot; value=&quot;5&quot;/&gt;&lt;property id=&quot;20300&quot; value=&quot;Slide 10&quot;/&gt;&lt;property id=&quot;20302&quot; value=&quot;1&quot;/&gt;&lt;property id=&quot;20303&quot; value=&quot;Language and Reading Research Consortium&quot;/&gt;&lt;property id=&quot;20307&quot; value=&quot;267&quot;/&gt;&lt;property id=&quot;20309&quot; value=&quot;10201&quot;/&gt;&lt;property id=&quot;20312&quot; value=&quot;0&quot;/&gt;&lt;/object&gt;&lt;object type=&quot;3&quot; unique_id=&quot;10014&quot;&gt;&lt;property id=&quot;20148&quot; value=&quot;5&quot;/&gt;&lt;property id=&quot;20300&quot; value=&quot;Slide 11&quot;/&gt;&lt;property id=&quot;20302&quot; value=&quot;1&quot;/&gt;&lt;property id=&quot;20303&quot; value=&quot;Language and Reading Research Consortium&quot;/&gt;&lt;property id=&quot;20307&quot; value=&quot;268&quot;/&gt;&lt;property id=&quot;20309&quot; value=&quot;10201&quot;/&gt;&lt;property id=&quot;20312&quot; value=&quot;0&quot;/&gt;&lt;/object&gt;&lt;object type=&quot;3&quot; unique_id=&quot;10015&quot;&gt;&lt;property id=&quot;20148&quot; value=&quot;5&quot;/&gt;&lt;property id=&quot;20300&quot; value=&quot;Slide 12&quot;/&gt;&lt;property id=&quot;20302&quot; value=&quot;1&quot;/&gt;&lt;property id=&quot;20303&quot; value=&quot;Language and Reading Research Consortium&quot;/&gt;&lt;property id=&quot;20307&quot; value=&quot;269&quot;/&gt;&lt;property id=&quot;20309&quot; value=&quot;10201&quot;/&gt;&lt;property id=&quot;20312&quot; value=&quot;0&quot;/&gt;&lt;/object&gt;&lt;object type=&quot;3&quot; unique_id=&quot;10016&quot;&gt;&lt;property id=&quot;20148&quot; value=&quot;5&quot;/&gt;&lt;property id=&quot;20300&quot; value=&quot;Slide 13&quot;/&gt;&lt;property id=&quot;20302&quot; value=&quot;1&quot;/&gt;&lt;property id=&quot;20303&quot; value=&quot;Language and Reading Research Consortium&quot;/&gt;&lt;property id=&quot;20307&quot; value=&quot;265&quot;/&gt;&lt;property id=&quot;20309&quot; value=&quot;10201&quot;/&gt;&lt;property id=&quot;20312&quot; value=&quot;0&quot;/&gt;&lt;/object&gt;&lt;object type=&quot;3&quot; unique_id=&quot;10017&quot;&gt;&lt;property id=&quot;20148&quot; value=&quot;5&quot;/&gt;&lt;property id=&quot;20300&quot; value=&quot;Slide 14&quot;/&gt;&lt;property id=&quot;20302&quot; value=&quot;1&quot;/&gt;&lt;property id=&quot;20303&quot; value=&quot;Language and Reading Research Consortium&quot;/&gt;&lt;property id=&quot;20307&quot; value=&quot;266&quot;/&gt;&lt;property id=&quot;20309&quot; value=&quot;10201&quot;/&gt;&lt;property id=&quot;20312&quot; value=&quot;0&quot;/&gt;&lt;/object&gt;&lt;/object&gt;&lt;object type=&quot;10&quot; unique_id=&quot;10098&quot;&gt;&lt;object type=&quot;11&quot; unique_id=&quot;10099&quot;&gt;&lt;property id=&quot;20180&quot; value=&quot;0&quot;/&gt;&lt;property id=&quot;20181&quot; value=&quot;0&quot;/&gt;&lt;property id=&quot;20182&quot; value=&quot;1&quot;/&gt;&lt;property id=&quot;20183&quot; value=&quot;0&quot;/&gt;&lt;/object&gt;&lt;object type=&quot;12&quot; unique_id=&quot;10100&quot;&gt;&lt;/object&gt;&lt;object type=&quot;13&quot; unique_id=&quot;10223&quot;&gt;&lt;/object&gt;&lt;/object&gt;&lt;object type=&quot;4&quot; unique_id=&quot;10120&quot;&gt;&lt;object type=&quot;5&quot; unique_id=&quot;10201&quot;&gt;&lt;property id=&quot;20149&quot; value=&quot;Language and Reading Research Consortium&quot;/&gt;&lt;property id=&quot;20150&quot; value=&quot;Reading for Understanding&quot;/&gt;&lt;property id=&quot;20151&quot; value=&quot;gray larrc.jpg&quot;/&gt;&lt;/object&gt;&lt;/object&gt;&lt;/object&gt;&lt;/database&gt;"/>
  <p:tag name="MMPROD_THEME_BG_IMAGE" val=""/>
  <p:tag name="MMPROD_10201PHOTO" val="/9j/4AAQSkZJRgABAQAAAQABAAD/2wBDAAMCAgMCAgMDAwMEAwMEBQgFBQQEBQoHBwYIDAoMDAsKCwsNDhIQDQ4RDgsLEBYQERMUFRUVDA8XGBYUGBIUFRT/2wBDAQMEBAUEBQkFBQkUDQsNFBQUFBQUFBQUFBQUFBQUFBQUFBQUFBQUFBQUFBQUFBQUFBQUFBQUFBQUFBQUFBQUFBT/wAARCAB9AK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/aZ+P3xY8HfG/wp8PvhjaeEpJ9Y0m51KWbxXHc+WvlOv3Xhf/a9K5b/AIWh+2L/AM8vg1/3zqP/AMXU/wC0D8/7fPw2Td5f/FJar8//AHxXzn+1T8Svix8Fvin4B8O+HfiRdz6d4pZIXfUNLs3e3fzkT+CH/boA+hf+Fofti/8APL4Nf986j/8AF0f8LQ/bF/55fBr/AL51H/4uu88M+HNQ8OQzw6h4l1DxLI//AC21CGFNn+55KJW3QB5R/wALQ/bF/wCeXwa/751H/wCLo/4Wh+2L/wA8vg1/3zqP/wAXXq9YnjjxTb+B/B+r67cQvOljbvMkCffmf+BE/wBt32J/wOgDg/8AhaH7Yv8Azy+DX/fOo/8AxdH/AAtD9sX/AJ5fBr/vnUf/AIuuP/Yk+P2ofHX4aaj/AMJHL5nivRtRe2vk2bH2O++H5P8AvtP+AV9D0AeUf8LQ/bF/55fBr/vnUf8A4uj/AIWh+2L/AM8vg1/3zqP/AMXXo2v6VcaxpU9pa6rd6JO/3L2yRHmT/vtHSvi74UeNfiP4q/a58afCzXfid4hutE0O3uZreeyS2tpn2PDs3/uf9ugD6L/4Wh+2L/zy+DX/AHzqP/xdH/C0P2xf+eXwa/751H/4uvMP2ivG/wARP2WdI0zxpp/iybxz4U+2pZaho3iS2h85C/3HhuYUT+5/HX0L8PfG+n/EnwNoXirSt/8AZ2rWiXMSP99N/wDA9AHE/wDC0P2xf+eXwa/751H/AOLo/wCFofti/wDPL4Nf986j/wDF16vXw7+1l46+JvwW+J/w+0rRfifrc2keJrjybiKa2s/Mh/fIj7HSH+49AH0X/wALQ/bF/wCeXwa/751H/wCLo/4Wh+2L/wA8vg1/3zqP/wAXVL4ifDzx54Y8K6nq3gv4m69Pq2nW73UWneIIra8trzZ8+x/3KOm//fqn+yV+0in7SHgS6v7mwTT/ABBpMqW2oW0PEL70+R09EegDZ/4Wh+2L/wA8vg1/3zqP/wAXR/wtD9sX/nl8Gv8AvnUf/i69Xr56+OH7R2r6J8S9H+E/w2s7PU/iDqvz3Fze/PbaTD9/e6fxvs+egDrv+Fofti/88vg1/wB86j/8XR/wtD9sX/nl8Gv++dR/+Lq1o/wk8RQWaNqvxX8WajrH8dza/Zra23/7Ft5OzZ/v1y3jD4l+OPh18QPh94P1VIdUtfEOuJap4ntoUh86FEd3hmh/gm+586fI/wA/3KAOw+BP7Tfxd1L9pNvhb8T7Xwehl0H+17a58Kpc4/13l/O8z/7D/wAFfaNfnx4R/wCUmVn/ANiOn/pS9foPQB8SftAf8n+/DX/sU9V/9kr5i/4KD/8AJfPgJ/1/f+3sNfTv7QP/ACf78NP+xT1X/wBkr5f/AOCg0i/8L++Aaf8AT8n/AKWQ0Afelx/rHqOny/61685tfi3b33x4uvh1aJDPJp+h/wBrX0+/54XeZESH/vj5/wDvigD0OuA8VRv4x+JXh7wzCjvZaT/xUGqbP76Pss0/773v/wBsa7yeeG0tpri4lSCCJHeZ3+4iJ/HXjHw5+Hvh34r6PP8AEDXdMe9vfE0r3ts/2uaHybD7lmnyOn/LFN/++70AfPKRt+yl+368bq9l4O+I6/L/AAIk0z/+yXP/AI5NX3hXx3+3N+zVos3wWuvFHhTTGste8MypqG9LmaZ3tv8Alt993+58j/8AAK90/Zn+LC/Gr4J+G/FDsj6i8P2bUU/uXMPyP/8AF/8AA6APUK/P74eeJ7Xwd/wUW+K+rXdpqd7bpaXIdNMsnvJ/+Xb+BK/QGvhP4Hv/AMbMvinsbj7Jc/8AttQBvfFbxk37eGgf8IL8LgsOiWmoQ3Wua7rEiWz2yJ/q0S2/1z/7/wDsV9W/DvwRYfDTwJoXhbTZHez0e0Szikk+++z+Ovjr9qj4bav+zf8AFCy+Pnw3ttlq8uzxHpsH+pcv993T+5N/H/cfY9fW3wo+Kmg/GTwLp/inQJ/Os7tP30D/AH7eb+OF/wDbSgDsK+DP+CjTmD4t/A6VgzIl1JJsC7nf/Sbb+CvvOvgz/gou+z4yfAr/AK/n/wDSm2oA9r+If7WWj6rquqfDrwbpWp3XxJ1C3e1tNM1q3/spIXdPvu82z/f2J9+tH9kL9m9/2c/h/c2Wp3sWoa/qlwlzfy2zZhTYmxIU/wBz+/Wd+2h+za/xs8JDXfDiG28f6B/pOm3MR2Pconz+Tv8A/H0/26b+xz+1DB8dPC/9i65KLT4gaLGItQtZfkku0X5PORP/AENP4XoA+il+/X58fsM3r+Pf2ufi54s1NfOv0iufJL/w77nZ/wCgJsr9B6/Pr4bWn/DJ37c2taZr/wDxL/CvjZJ00zUJfkhHmy+dCd/+w48n/gdAH6C1z3i3wVZeMX0FrpnjfRtUh1a2eP8A57Jv/wDZHeuhrxj43/GFfCXxC+F/grT7t01jXtfh+1pB/wAsbNN/3/8Aff8A9AegDK8I/wDKTKz/AOxHT/0pev0Hr8+PCP8Aykys/wDsR0/9KXr9B6APiT9oH5/2+fhsm7y/+KS1X5/++K5vxv8Asa+APiXrltrXifWfFmt6napst7q61x98Xz7/AJPk+Suj/aBgjuP29fhzFKiSI/hDVUZH/j+5XZyeA/DSI/8AxTunyf8AbulAHNf8Kh/0b7P/AMJ/452bNn/If+f/AL72Vn/C39nLwX8IPFWreJNDl1W61rVYfJvb3VtSa7eb59/8f8damjQeBNZ8PaPrE2i6Zp8Gpw+dbpewoj09/wDhWSWyXDJ4b8h/uP8AJQBa+KHwv0r4teG30LWtT1ay0ub/AI+IdI1H7H9oT+4+z76f7FM+Ffwr0f4O+Hk0LQtT1a60iL/j3tdX1H7Slun9yH+4lPfTfh/G+xrTQY/v/wACfwffosdO+Hmq+Z9htNBuvKh85/JRH2J/foAf8Rvhtp/xQ0R9H1PWNZ0/S5oXhuLXSNR+zfaUf+B/79cn8IP2ZfB3wMv5rjwjfa/ZQ3HFxp91q/nWUz/33h/v10XkfDffs8rw99zf9xPufP8A/EP/AN8Vhaz4g8BaPoNlq7+F7R7K7u7myTy4YU+eHzt/3/7/AJL7P+AUAeha/o39v6bJZLqt9pG//l60y48mZP8AgdeNaP8AsZeAPDnjJ/F2m6x4usvE8ru8urprz+fK7/f3vs+evQY7X4eP96y0OGf5N8E8KI8O/wC4jp/BWcl98On1u60/+zdJRLfZvunSHyfn/uf36AO1j8P2Unhx9E1B31uylt3tbn+13SZ7hH+/539+vIfAv7Hfw/8AhZrE2peENT8U+G55W3yw6drjpC/+w6fxpXoFppXgK+mFvaWWiXV08PnpBAib3T/Oz/vuue8I6/8ADrxbpX9oJoun6XA/k7PtsUKI7zJvREf+/wD30/goA9QfZIn3/wDx6vC/Hf7GXw/+KGr2uq+LdW8Wa9qFumy3mudc/wBSn3/k+T5K7/7L8O/+ePh/7nnfcT7n9+quqyfDrTrPUbj7Fod09iju9rCiO/yJv2UAdD4S8JJ4Os5LdPEGt63G+zY+u332l4dn9x9lea+Lf2QPht4t+IEvjXytW0LxNO/nve+H9Saz+f8Av/J0euvu4PA8EOkNa6Fp+ovq1w9raJa26fO6I7v/ALmxEepPsngKCH/TtJ0nS5/47W9hRHT59n/xH/faUAdPoGlJ4f0q10/+0L7VPKT/AI+tTuPOun/33/jrJ+Inw18LfFnw8+heLNHtNa05/nRJvvxP/fR/vo9UY7H4ePs2W+gvv2bPkSqX2r4a+dHDFb6DP/fdEh2Qpsd9/wD449AGXoPwD/4Ri0TTdK+JXjm10RV2Rae+pwzeSn9xJnhd0/77rpNK+E/hLR7OCKLTEneK+TU/tt1M81zNcp9yZ5n+d3qGeP4b2szxSw+HkkTfvR0T/b/+If8A74etv/hAPC//AEL+mf8AgOlAHkHg7/lJjZf9iOn/AKVPX6D1+e3guCG1/wCClGnRRKkEKeBIURE/g/0l6/QmgD4k/aB/5P8Afhp/2Keq/wDsleoSR+Yjp/fry/8AaB/5P9+Gn/Yp6r/7JXqFAHFf8Kh8O+Tp1v8A8TGSDT4UhtIft02yFEfenyf8ArHu/hR4a/tK1lt9TSC1iTyZrV7jfvTZ5Lp8/wDsIif7Fem1lv4S0KR976Fpju3/AE4w/wDxFAHG6j8K/CV9bP5WpMl0+90nfU9+zfv3/wAf+29avh/wdoWh6PdWX9pI73cPk3EyXCQ7/k2b/k+4+xET/gFJrn/CJeHNY0TT7rQtP36tcfZYX+ww7EfZ8m//AH/uf79c9o/irwp4gv8ATrS38Jad513fPp8yPbwpNaOkLzfvk2b0+RKANT/hV/gryfK87em/fsfUf4/33+3/ANNnq7feB/CWq6ba6fqEqXtrb3E10iTX2/e82/fv/v8A+uf/AL7qGS68G2P9hRarpOjaXe63cPbWNq9vC7zTJvfYnyf3ErOsdc8Nal4q17w/b+FNJkvdGd/tG9IU+TyUdH2bP49+ygC7J8OfB8lh9he7leDzfOfzNU+d3/vu+/56E+HPg1JklS4f90iJEn9o/IiJ9xKf4ffw5rmiWWsS+F9M07TrjS01PfNbwv5KP8+x/k/uVDDqvg3UYvCN1pGiaTq+meJptlpqENpCibPJebf9z+4lAD/DngfR/DHiG61Cy1hI7W4heD7K9yj/ANz+P/gH+dlM0r4Y+CdDe1fT2S1+zoiJs1H+4mz/AL72bE3/AOwlT6B/YWvv8vg/ToY/7RudMd5IofkeHf8AP9z+PZVWTX/h++lT6hpmmaTq6Rat/YTpa2MP/H/v8nyfuf33oAmT4a+CYLC6somSC1uH3zRpqGzfU6eA/CSW00SXexJYZrWb/iY/O6TbN6P/AN8Vg33i7wfpusf2Ve+F9PtL1L7+z5nmt4fJSZ0R0/fbNnzpN8m/Z9x62/DP9heJrayuE8H6fax3E15B89vC+zyZtn9z+OgC7/wjHhn7NaxfakR7e+fULaZL799DM+/e6P8A8Df/AL7qrJ4D8HvMkrypvS4+1b/7R/5bfJ8/3/v/ACJ/3xWf/wAJB4HvdE07WNF0bRte0+71RNISe1t4URJvO8l/vp/A9V9c1zw5oF+lve+DNORJnmhhufKh8l5kf5IX+T5N+x9n/fFAGjB8MvA9r86bQ7xfZn/0778P9x/9j5E/74p8/wAPfB91bQW7S74IovsqJ/aP30/fJ/7Wm/77qx4ZtfD/AInTVP8AildOsv7Ovn0999vC+902fP8Ac/262v8AhEtCj/5gWmf+AMP/AMRQBif8Kk8OSJPvhu383fvd7t/n3+dv/wDSmb/vuuvSNIIURfuIuyn0UAeB+Dv+UmNl/wBiOn/pU9foPX58eDv+UmNl/wBiOn/pU9foPQB8SftA/wDJ/vw0/wCxT1X/ANkr1CvL/wBoH/k/34af9inqv/sleoUAFFFFAGRrHhLSvEAn/tC3efzfJd/3z/8ALF96bP7nz1V/4QTQt8b/AGJ/PhdHhnSZ/OTYjomx9+/7jun/AAOuhooAggtbeCGGJIl8uH/Vf7FYsnw88Pya3/ar6f8A8TFLt7zzvOff5zoiP/H9zYiJs+58ldDVLUZLu1aO4t086BP9daonz/76f/EUAQ6H4Z0zw5bfZ9Pt/IgREhRHd32J/Aib/uJSar4V0zXH097u3ffYu72/kTPD5Lumz+D/AGHetGCeK6hSWJ98L/OjpT6AMHQ/DOj6HfzxafaPayJ++2ec7pvf+PZ/f+Sp9Vg0rUoZtPvbdHgR4Xf5Nn77f8n/AAPelTQca3fP/ct4f/Z6zNO/4mV5C/8AA7/2hN/6BCn/AHx89AEz+BNBk87dZb/tD77h3mf/AEn7n3/7/wBxP++KtaV4Y0zQ5nmsrfyN7u+ze+xHd977E/g3vWpRQBn6roGn6xYfZLu3R4POSZET5Njo+9HTZ/Hvqpd+C9H1GzntLux+1WtxD5M0E0rujpv3/wDfe/8AjrbooAxNO8HaTpWpT3trFMk8ss0z/wCkO6O7/ffZ/wAArboooAKKKKAPA/B3/KTGy/7EdP8A0qev0Hr8+PB3/KTGy/7EdP8A0qev0HoA+JP2gf8Ak/34af8AYp6r/wCyV6hXl/7QP/J/vw0/7FPVf/ZK9QoAKKKKAOK+I3xM/wCFZNZXuoeH9TvfDT7/ALdrWlp539nf3HmhT59n+2n3K8U1b/goT8L7fxlF4fsbq48iVPk129idNP3/ANz+/s/2/uV9QV8zfH79hXwb8WobrU9Bit/C/iGX538uH/Qrh/8AbRPuP/tp/wCP0Aez+HPFVvraJd6PcJP5qee+nvNv3/7cL/5T/crqLHUotRR3hf8AeJ8jo/yOj/7aV+S10fjF+x74jTSpoJl00v5iabe/vrO4/wBu2dP/AGTY/wDfSvqT4Nft2+FfH01pZeILiTQddUbEkmZN/wDub/uTJ/sPsegD64n/AOJHefak/wCQdcP/AKQn/PF/7/8A8XWvWDofiax8QWyRO9vN5vyI6f6mb/4h/wDYereju1q76ZM2/wCz/PC7/wAcP8H/AHx9ygDK1G6VE1Te+xLi48h3/uQonz/+z1r6PavDbebKmy6uH86aP+5/cT/gCVzejf8AE81hE/5YW/76b/gb70T/ANA/74rrr6+t9OtnuLq4S1gT77yPQBPXPeNPH+ieBNNmvdYvYbVIk3vvfZ/33/cr5k/aA/4KAeGvhyLrSvDn/E31pPk2Qv8Ac/33/g/9Dr5B03Tvi5+2P4r+xSwz3Vsj+Y9tC3k2donHzzP/AAdP4978/IlAH0xf/wDBSi1tvHosNJ8NHxJ4bV9lzeQy+TIn9zyd/wB//gf3/wCCvqb4ZeNPFXjua61XU/Cn/CJ+GpYU/sy11Bv+JnM/8bzJ9yFP7iffrzz9nr9jjwl8C4bXULtYfEPiuL5/ts0P7m0f/p2T+D/ff569/oAKKKKACiiigDwPwd/ykxsv+xHT/wBKnr9B6/Pjwd/ykxsv+xHT/wBKnr9B6APiT9oH/k/34af9inqv/sleoV5f+0D/AMn+/DT/ALFPVf8A2SvUKACiiigAooooAyPFXhLRfHGgz6J4g0q01fS7j79rdLvT/wCwf/br4M/aM/4Jy3EH2rW/h082sWv330id/wDTYv8Acf8A5bJ/v/P/ALb1+hVFAH41fD/4/fET4CarJY3D3F9psMhhm06/V/k/2Pm+dH/2Hr9APgf+1r4a+MulwNFcfZfENiju9rN994dnzp/7P/wCvQvjZ+zb4K+O9k763ZfYdb2bIdaskRLlP9h/4Jk/2Hr4V1z9i+P4I+NbG88R/E3T/BdtLcuLDU0trnyXRP432J+5f/Yd/wDgdAH2tqvxl8NfBP4UR+KPEV6iSajvnt4d/wA839yvzq+Of7YHjr476nPZabLLouhfc8iF9j7P9t/4K9G+KPwTuPj14w0jT/CnxW8N/EO6srCG1tNJ0248l0hh2J/H8ifJ87vv/v8AyV9Wfs9fsW+Ffg0ltqurpb+JPFEXzpM8P+i2b/8ATFH++/8A02f5/wDcoA+XP2aP+Cfmq+L/ALL4g8a/aNA0V/nSCRNl5d/7iP8A6lP9t/n/ANhK/RPwd4L0L4e+H4NE8OaTb6RpcX3IbVPvv/fd/wCN/wDbetqigAooooAKKKKACiiigDwPwd/ykxsv+xHT/wBKnr9B6/Pjwd/ykxsv+xHT/wBKnr9B6APgX9sXxnB8Lv2uvh54y1XR9c1HQ7fw3f2Us+lae9zsmd02fcrC/wCG7vh//wBC946/8Jp//i6/QrUtMtdTi8q7hWeP+61Z3/CC6D/0DLf/AL4oA+Bv+G7vh/8A9C946/8ACaf/AOLo/wCG7vh//wBC946/8Jp//i6++f8AhBdB/wCgZb/98Uf8ILoP/QMt/wDvigD4G/4bu+H/AP0L3jr/AMJp/wD4uj/hu74f/wDQveOv/Caf/wCLr75/4QXQf+gZb/8AfFH/AAgug/8AQMt/++KAPgb/AIbu+H//AEL3jr/wmn/+Lo/4bu+H/wD0L3jr/wAJp/8A4uvvn/hBdB/6Blv/AN8Uf8ILoP8A0DLf/vigD4G/4bu+H/8A0L3jr/wmn/8Ai6Y/7d3w8nheKXw743dG++j+G3dP/Q6+/P8AhBdB/wCgZb/98Un/AAhGg/8AQLt/++aAPz/s/wBtf4Z2Jk+yeEvGNpv+/wCV4WaP/wBAqx/w3d8P/wDoXvHX/hNP/wDF198f8IRoP/QLt/8Avml/4QXQf+gZb/8AfFAHwN/w3d8P/wDoXvHX/hNP/wDF0f8ADd3w/wD+he8df+E0/wD8XX3z/wAILoP/AEDLf/vij/hBdB/6Blv/AN8UAfA3/Dd3w/8A+he8df8AhNP/APF0f8N3fD//AKF7x1/4TT//ABdffP8Awgug/wDQMt/++KP+EF0H/oGW/wD3xQB8Df8ADd3w/wD+he8df+E0/wD8XR/w3d8P/wDoXvHX/hNP/wDF198/8ILoP/QMt/8Avij/AIQXQf8AoGW//fFAHwN/w3d8P/8AoXvHX/hNP/8AF0f8N3fD/wD6F7x1/wCE0/8A8XX3z/wgug/9Ay3/AO+KP+EF0H/oGW//AHxQB+dn7PnxHsvjF+3xa+KtF0rW7PR08J/2f52rac9t++SZ3/8AZ6/TGsey8J6Pp90k9tp8MEyfddFwRWxQB//Z"/>
  <p:tag name="MMPROD_10201LOGO" val=""/>
  <p:tag name="MMPROD_TAG_VCONFIG" val="PD94bWwgdmVyc2lvbj0iMS4wIj8+DQo8Y29uZmlndXJhdGlvbj4NCgk8YnJhbmRpbmc+DQoJCTx1aWZvbnQgbmFtZT0iRk9OVF9OT1RFU19URVhUIiB2YWx1ZT0iVGltZXMgTmV3IFJvbWFuLDExLGZhbHNlLGZhbHNlLGZhbHNlIi8+DQoJPC9icmFuZGluZz4NCgk8Y29sb3JzPg0KCQk8dWljb2xvciBuYW1lPSJwcmltYXJ5IiB2YWx1ZT0iMHgyMzU2MjkiLz4NCgkJPHVpY29sb3IgbmFtZT0iZ2xvdyIgdmFsdWU9IjB4RkZGRkZGIi8+DQoJCTx1aWNvbG9yIG5hbWU9InRleHQiIHZhbHVlPSIweEZGRkZGRiIvPg0KCQk8dWljb2xvciBuYW1lPSJsaWdodCIgdmFsdWU9IjB4NEU1RDYwIi8+DQoJCTx1aWNvbG9yIG5hbWU9InNoYWRvdyIgdmFsdWU9IjB4MDAwMDAwIi8+DQoJCTx1aWNvbG9yIG5hbWU9ImJhY2tncm91bmQiIHZhbHVlPSIweDI4NTcyQi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mZhbHNlIi8+DQoJCTx1aXNob3cgbmFtZT0ib3V0bGluZSIgdmFsdWU9ImZhbHN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dGh1bWJuYWlsIi8+DQoJCT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DC95C5D1-5160-47B1-9808-A894E7571D04}&quot;/&gt;&lt;isInvalidForFieldText val=&quot;0&quot;/&gt;&lt;Image&gt;&lt;filename val=&quot;C:\DOCUME~1\bbevens\LOCALS~1\Temp\PR\data\asimages\{DC95C5D1-5160-47B1-9808-A894E7571D04}_MtorLt.png&quot;/&gt;&lt;left val=&quot;-3&quot;/&gt;&lt;top val=&quot;147&quot;/&gt;&lt;width val=&quot;401&quot;/&gt;&lt;height val=&quot;257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208896099,J:\LARRC\Study 3 Materials\Slideshows for CDs\Animals\G1\FINAL\1_Animals_G1_SupMat_L18_TM_Prefixes and Suffixes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12&quot;/&gt;&lt;/TableIndex&gt;&lt;/ShapeTextInfo&gt;"/>
  <p:tag name="PRESENTER_SHAPEINFO" val="&lt;ThreeDShapeInfo&gt;&lt;uuid val=&quot;{21BF8A1A-F37A-473C-A88B-CCE53BADF3F9}&quot;/&gt;&lt;isInvalidForFieldText val=&quot;0&quot;/&gt;&lt;Image&gt;&lt;filename val=&quot;C:\DOCUME~1\bbevens\LOCALS~1\Temp\PR\data\asimages\{21BF8A1A-F37A-473C-A88B-CCE53BADF3F9}_1.png&quot;/&gt;&lt;left val=&quot;-5&quot;/&gt;&lt;top val=&quot;154&quot;/&gt;&lt;width val=&quot;385&quot;/&gt;&lt;height val=&quot;141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24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208896099,J:\LARRC\Study 3 Materials\Slideshows for CDs\Animals\G1\FINAL\1_Animals_G1_SupMat_L18_TM_Prefixes and Suffixes_pptx\Media.ppcx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J:\LARRC\Study 2\Materials Team\Units\Animals\K\PPTs\Prefix and Suffix\Slide 17.mp3"/>
  <p:tag name="PPSNARRATION" val="3,1208896099,J:\LARRC\Study 3 Materials\Slideshows for CDs\Animals\G1\FINAL\1_Animals_G1_SupMat_L18_TM_Prefixes and Suffixes_pptx\Media.ppcx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J:\LARRC\Study 2\Materials Team\Units\Animals\K\PPTs\Prefix and Suffix\Slide 18.mp3"/>
  <p:tag name="PPSNARRATION" val="4,1208896099,J:\LARRC\Study 3 Materials\Slideshows for CDs\Animals\G1\FINAL\1_Animals_G1_SupMat_L18_TM_Prefixes and Suffixes_pptx\Media.ppc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208896099,J:\LARRC\Study 3 Materials\Slideshows for CDs\Animals\G1\FINAL\1_Animals_G1_SupMat_L18_TM_Prefixes and Suffixes_pptx\Media.ppcx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4826400-7419-45FE-B05B-435AD4A0A5D6}&quot;/&gt;&lt;isInvalidForFieldText val=&quot;0&quot;/&gt;&lt;Image&gt;&lt;filename val=&quot;C:\DOCUME~1\bbevens\LOCALS~1\Temp\PR\data\asimages\{54826400-7419-45FE-B05B-435AD4A0A5D6}_5.png&quot;/&gt;&lt;left val=&quot;92&quot;/&gt;&lt;top val=&quot;85&quot;/&gt;&lt;width val=&quot;210&quot;/&gt;&lt;height val=&quot;309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D14AD9B-4DA8-4F7F-926C-6185F6F7C148}&quot;/&gt;&lt;isInvalidForFieldText val=&quot;0&quot;/&gt;&lt;Image&gt;&lt;filename val=&quot;C:\DOCUME~1\bbevens\LOCALS~1\Temp\PR\data\asimages\{8D14AD9B-4DA8-4F7F-926C-6185F6F7C148}_5.png&quot;/&gt;&lt;left val=&quot;470&quot;/&gt;&lt;top val=&quot;63&quot;/&gt;&lt;width val=&quot;126&quot;/&gt;&lt;height val=&quot;183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08395FB-28F8-4FE3-B6A4-EA308A15F9F6}&quot;/&gt;&lt;isInvalidForFieldText val=&quot;0&quot;/&gt;&lt;Image&gt;&lt;filename val=&quot;C:\DOCUME~1\bbevens\LOCALS~1\Temp\PR\data\asimages\{208395FB-28F8-4FE3-B6A4-EA308A15F9F6}_5.png&quot;/&gt;&lt;left val=&quot;404&quot;/&gt;&lt;top val=&quot;234&quot;/&gt;&lt;width val=&quot;126&quot;/&gt;&lt;height val=&quot;183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381D4AE-06F8-4E94-8B67-EB9BBC25F1A3}&quot;/&gt;&lt;isInvalidForFieldText val=&quot;0&quot;/&gt;&lt;Image&gt;&lt;filename val=&quot;C:\DOCUME~1\bbevens\LOCALS~1\Temp\PR\data\asimages\{2381D4AE-06F8-4E94-8B67-EB9BBC25F1A3}_5.png&quot;/&gt;&lt;left val=&quot;536&quot;/&gt;&lt;top val=&quot;232&quot;/&gt;&lt;width val=&quot;126&quot;/&gt;&lt;height val=&quot;183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208896099,J:\LARRC\Study 3 Materials\Slideshows for CDs\Animals\G1\FINAL\1_Animals_G1_SupMat_L18_TM_Prefixes and Suffixes_pptx\Media.ppcx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5662F01-6484-4573-B31B-F801F0D88D42}&quot;/&gt;&lt;isInvalidForFieldText val=&quot;0&quot;/&gt;&lt;Image&gt;&lt;filename val=&quot;C:\DOCUME~1\bbevens\LOCALS~1\Temp\PR\data\asimages\{D5662F01-6484-4573-B31B-F801F0D88D42}_6.png&quot;/&gt;&lt;left val=&quot;32&quot;/&gt;&lt;top val=&quot;84&quot;/&gt;&lt;width val=&quot;297&quot;/&gt;&lt;height val=&quot;203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6101699-DFA0-4EB1-A5FD-84824E346107}&quot;/&gt;&lt;isInvalidForFieldText val=&quot;0&quot;/&gt;&lt;Image&gt;&lt;filename val=&quot;C:\DOCUME~1\bbevens\LOCALS~1\Temp\PR\data\asimages\{A6101699-DFA0-4EB1-A5FD-84824E346107}_6.png&quot;/&gt;&lt;left val=&quot;388&quot;/&gt;&lt;top val=&quot;204&quot;/&gt;&lt;width val=&quot;303&quot;/&gt;&lt;height val=&quot;207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208896099,J:\LARRC\Study 3 Materials\Slideshows for CDs\Animals\G1\FINAL\1_Animals_G1_SupMat_L18_TM_Prefixes and Suffixes_pptx\Media.ppcx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8AD7C00-0151-4BAA-BC93-8DC051AF1920}&quot;/&gt;&lt;isInvalidForFieldText val=&quot;0&quot;/&gt;&lt;Image&gt;&lt;filename val=&quot;C:\DOCUME~1\bbevens\LOCALS~1\Temp\PR\data\asimages\{E8AD7C00-0151-4BAA-BC93-8DC051AF1920}_7.png&quot;/&gt;&lt;left val=&quot;68&quot;/&gt;&lt;top val=&quot;146&quot;/&gt;&lt;width val=&quot;240&quot;/&gt;&lt;height val=&quot;240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026DA1C-90EB-42E0-8C22-A10A9CB23C84}&quot;/&gt;&lt;isInvalidForFieldText val=&quot;0&quot;/&gt;&lt;Image&gt;&lt;filename val=&quot;C:\DOCUME~1\bbevens\LOCALS~1\Temp\PR\data\asimages\{A026DA1C-90EB-42E0-8C22-A10A9CB23C84}_7.png&quot;/&gt;&lt;left val=&quot;410&quot;/&gt;&lt;top val=&quot;148&quot;/&gt;&lt;width val=&quot;240&quot;/&gt;&lt;height val=&quot;240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208896099,J:\LARRC\Study 3 Materials\Slideshows for CDs\Animals\G1\FINAL\1_Animals_G1_SupMat_L18_TM_Prefixes and Suffixes_pptx\Media.ppc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724287C-2C35-434A-84C1-21B3606A986A}&quot;/&gt;&lt;isInvalidForFieldText val=&quot;0&quot;/&gt;&lt;Image&gt;&lt;filename val=&quot;C:\DOCUME~1\bbevens\LOCALS~1\Temp\PR\data\asimages\{4724287C-2C35-434A-84C1-21B3606A986A}_8.png&quot;/&gt;&lt;left val=&quot;350&quot;/&gt;&lt;top val=&quot;133&quot;/&gt;&lt;width val=&quot;319&quot;/&gt;&lt;height val=&quot;216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208896099,J:\LARRC\Study 3 Materials\Slideshows for CDs\Animals\G1\FINAL\1_Animals_G1_SupMat_L18_TM_Prefixes and Suffixes_pptx\Media.ppcx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D26EB89-831F-45F0-B2A9-41EEC3F0CF8B}&quot;/&gt;&lt;isInvalidForFieldText val=&quot;0&quot;/&gt;&lt;Image&gt;&lt;filename val=&quot;C:\DOCUME~1\bbevens\LOCALS~1\Temp\PR\data\asimages\{BD26EB89-831F-45F0-B2A9-41EEC3F0CF8B}_9.png&quot;/&gt;&lt;left val=&quot;332&quot;/&gt;&lt;top val=&quot;122&quot;/&gt;&lt;width val=&quot;336&quot;/&gt;&lt;height val=&quot;228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208896099,J:\LARRC\Study 3 Materials\Slideshows for CDs\Animals\G1\FINAL\1_Animals_G1_SupMat_L18_TM_Prefixes and Suffixes_pptx\Media.ppcx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208896099,J:\LARRC\Study 3 Materials\Slideshows for CDs\Animals\G1\FINAL\1_Animals_G1_SupMat_L18_TM_Prefixes and Suffixes_pptx\Media.ppcx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208896099,J:\LARRC\Study 3 Materials\Slideshows for CDs\Animals\G1\FINAL\1_Animals_G1_SupMat_L18_TM_Prefixes and Suffixes_pptx\Media.ppcx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208896099,J:\LARRC\Study 3 Materials\Slideshows for CDs\Animals\G1\FINAL\1_Animals_G1_SupMat_L18_TM_Prefixes and Suffixes_pptx\Media.ppcx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97E8FEC-4F62-47AF-96D8-3B47C9952F78}&quot;/&gt;&lt;isInvalidForFieldText val=&quot;0&quot;/&gt;&lt;Image&gt;&lt;filename val=&quot;C:\DOCUME~1\bbevens\LOCALS~1\Temp\PR\data\asimages\{A97E8FEC-4F62-47AF-96D8-3B47C9952F78}_13.png&quot;/&gt;&lt;left val=&quot;188&quot;/&gt;&lt;top val=&quot;44&quot;/&gt;&lt;width val=&quot;348&quot;/&gt;&lt;height val=&quot;351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208896099,J:\LARRC\Study 3 Materials\Slideshows for CDs\Animals\G1\FINAL\1_Animals_G1_SupMat_L18_TM_Prefixes and Suffixes_pptx\Media.ppcx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Thatch">
  <a:themeElements>
    <a:clrScheme name="Custom 1">
      <a:dk1>
        <a:sysClr val="windowText" lastClr="000000"/>
      </a:dk1>
      <a:lt1>
        <a:sysClr val="window" lastClr="FFFFFF"/>
      </a:lt1>
      <a:dk2>
        <a:srgbClr val="C5C9A6"/>
      </a:dk2>
      <a:lt2>
        <a:srgbClr val="1B1C11"/>
      </a:lt2>
      <a:accent1>
        <a:srgbClr val="72A376"/>
      </a:accent1>
      <a:accent2>
        <a:srgbClr val="4A734A"/>
      </a:accent2>
      <a:accent3>
        <a:srgbClr val="3C7483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460</TotalTime>
  <Words>589</Words>
  <Application>Microsoft Office PowerPoint</Application>
  <PresentationFormat>On-screen Show (4:3)</PresentationFormat>
  <Paragraphs>60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Thatch</vt:lpstr>
      <vt:lpstr>Prefixes  and Suffixes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Prefixes and Suffixes</dc:title>
  <dc:creator>ileana</dc:creator>
  <cp:lastModifiedBy>bbevens</cp:lastModifiedBy>
  <cp:revision>66</cp:revision>
  <dcterms:created xsi:type="dcterms:W3CDTF">2012-06-27T20:28:08Z</dcterms:created>
  <dcterms:modified xsi:type="dcterms:W3CDTF">2013-10-07T17:35:37Z</dcterms:modified>
</cp:coreProperties>
</file>